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1" r:id="rId9"/>
    <p:sldId id="269" r:id="rId10"/>
    <p:sldId id="264" r:id="rId11"/>
    <p:sldId id="265" r:id="rId12"/>
    <p:sldId id="263" r:id="rId13"/>
    <p:sldId id="266" r:id="rId14"/>
    <p:sldId id="267" r:id="rId15"/>
    <p:sldId id="268"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39" d="100"/>
          <a:sy n="139" d="100"/>
        </p:scale>
        <p:origin x="-96" y="-1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7F085C-FEAF-49B5-A99E-D134239632C4}" type="datetimeFigureOut">
              <a:rPr lang="en-GB" smtClean="0"/>
              <a:t>13/05/2015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C59BA-23E8-4668-B372-BD3F8D8AD0CB}" type="slidenum">
              <a:rPr lang="en-GB" smtClean="0"/>
              <a:t>‹#›</a:t>
            </a:fld>
            <a:endParaRPr lang="en-GB"/>
          </a:p>
        </p:txBody>
      </p:sp>
    </p:spTree>
    <p:extLst>
      <p:ext uri="{BB962C8B-B14F-4D97-AF65-F5344CB8AC3E}">
        <p14:creationId xmlns:p14="http://schemas.microsoft.com/office/powerpoint/2010/main" val="1027636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7F085C-FEAF-49B5-A99E-D134239632C4}" type="datetimeFigureOut">
              <a:rPr lang="en-GB" smtClean="0"/>
              <a:t>13/05/2015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C59BA-23E8-4668-B372-BD3F8D8AD0CB}" type="slidenum">
              <a:rPr lang="en-GB" smtClean="0"/>
              <a:t>‹#›</a:t>
            </a:fld>
            <a:endParaRPr lang="en-GB"/>
          </a:p>
        </p:txBody>
      </p:sp>
    </p:spTree>
    <p:extLst>
      <p:ext uri="{BB962C8B-B14F-4D97-AF65-F5344CB8AC3E}">
        <p14:creationId xmlns:p14="http://schemas.microsoft.com/office/powerpoint/2010/main" val="1143874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7F085C-FEAF-49B5-A99E-D134239632C4}" type="datetimeFigureOut">
              <a:rPr lang="en-GB" smtClean="0"/>
              <a:t>13/05/2015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C59BA-23E8-4668-B372-BD3F8D8AD0CB}" type="slidenum">
              <a:rPr lang="en-GB" smtClean="0"/>
              <a:t>‹#›</a:t>
            </a:fld>
            <a:endParaRPr lang="en-GB"/>
          </a:p>
        </p:txBody>
      </p:sp>
    </p:spTree>
    <p:extLst>
      <p:ext uri="{BB962C8B-B14F-4D97-AF65-F5344CB8AC3E}">
        <p14:creationId xmlns:p14="http://schemas.microsoft.com/office/powerpoint/2010/main" val="366617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7F085C-FEAF-49B5-A99E-D134239632C4}" type="datetimeFigureOut">
              <a:rPr lang="en-GB" smtClean="0"/>
              <a:t>13/05/2015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C59BA-23E8-4668-B372-BD3F8D8AD0CB}" type="slidenum">
              <a:rPr lang="en-GB" smtClean="0"/>
              <a:t>‹#›</a:t>
            </a:fld>
            <a:endParaRPr lang="en-GB"/>
          </a:p>
        </p:txBody>
      </p:sp>
    </p:spTree>
    <p:extLst>
      <p:ext uri="{BB962C8B-B14F-4D97-AF65-F5344CB8AC3E}">
        <p14:creationId xmlns:p14="http://schemas.microsoft.com/office/powerpoint/2010/main" val="198173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7F085C-FEAF-49B5-A99E-D134239632C4}" type="datetimeFigureOut">
              <a:rPr lang="en-GB" smtClean="0"/>
              <a:t>13/05/2015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C59BA-23E8-4668-B372-BD3F8D8AD0CB}" type="slidenum">
              <a:rPr lang="en-GB" smtClean="0"/>
              <a:t>‹#›</a:t>
            </a:fld>
            <a:endParaRPr lang="en-GB"/>
          </a:p>
        </p:txBody>
      </p:sp>
    </p:spTree>
    <p:extLst>
      <p:ext uri="{BB962C8B-B14F-4D97-AF65-F5344CB8AC3E}">
        <p14:creationId xmlns:p14="http://schemas.microsoft.com/office/powerpoint/2010/main" val="190866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7F085C-FEAF-49B5-A99E-D134239632C4}" type="datetimeFigureOut">
              <a:rPr lang="en-GB" smtClean="0"/>
              <a:t>13/05/2015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3C59BA-23E8-4668-B372-BD3F8D8AD0CB}" type="slidenum">
              <a:rPr lang="en-GB" smtClean="0"/>
              <a:t>‹#›</a:t>
            </a:fld>
            <a:endParaRPr lang="en-GB"/>
          </a:p>
        </p:txBody>
      </p:sp>
    </p:spTree>
    <p:extLst>
      <p:ext uri="{BB962C8B-B14F-4D97-AF65-F5344CB8AC3E}">
        <p14:creationId xmlns:p14="http://schemas.microsoft.com/office/powerpoint/2010/main" val="279061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7F085C-FEAF-49B5-A99E-D134239632C4}" type="datetimeFigureOut">
              <a:rPr lang="en-GB" smtClean="0"/>
              <a:t>13/05/2015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3C59BA-23E8-4668-B372-BD3F8D8AD0CB}" type="slidenum">
              <a:rPr lang="en-GB" smtClean="0"/>
              <a:t>‹#›</a:t>
            </a:fld>
            <a:endParaRPr lang="en-GB"/>
          </a:p>
        </p:txBody>
      </p:sp>
    </p:spTree>
    <p:extLst>
      <p:ext uri="{BB962C8B-B14F-4D97-AF65-F5344CB8AC3E}">
        <p14:creationId xmlns:p14="http://schemas.microsoft.com/office/powerpoint/2010/main" val="2999993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7F085C-FEAF-49B5-A99E-D134239632C4}" type="datetimeFigureOut">
              <a:rPr lang="en-GB" smtClean="0"/>
              <a:t>13/05/2015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3C59BA-23E8-4668-B372-BD3F8D8AD0CB}" type="slidenum">
              <a:rPr lang="en-GB" smtClean="0"/>
              <a:t>‹#›</a:t>
            </a:fld>
            <a:endParaRPr lang="en-GB"/>
          </a:p>
        </p:txBody>
      </p:sp>
    </p:spTree>
    <p:extLst>
      <p:ext uri="{BB962C8B-B14F-4D97-AF65-F5344CB8AC3E}">
        <p14:creationId xmlns:p14="http://schemas.microsoft.com/office/powerpoint/2010/main" val="165771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F085C-FEAF-49B5-A99E-D134239632C4}" type="datetimeFigureOut">
              <a:rPr lang="en-GB" smtClean="0"/>
              <a:t>13/05/2015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3C59BA-23E8-4668-B372-BD3F8D8AD0CB}" type="slidenum">
              <a:rPr lang="en-GB" smtClean="0"/>
              <a:t>‹#›</a:t>
            </a:fld>
            <a:endParaRPr lang="en-GB"/>
          </a:p>
        </p:txBody>
      </p:sp>
    </p:spTree>
    <p:extLst>
      <p:ext uri="{BB962C8B-B14F-4D97-AF65-F5344CB8AC3E}">
        <p14:creationId xmlns:p14="http://schemas.microsoft.com/office/powerpoint/2010/main" val="2960664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F085C-FEAF-49B5-A99E-D134239632C4}" type="datetimeFigureOut">
              <a:rPr lang="en-GB" smtClean="0"/>
              <a:t>13/05/2015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3C59BA-23E8-4668-B372-BD3F8D8AD0CB}" type="slidenum">
              <a:rPr lang="en-GB" smtClean="0"/>
              <a:t>‹#›</a:t>
            </a:fld>
            <a:endParaRPr lang="en-GB"/>
          </a:p>
        </p:txBody>
      </p:sp>
    </p:spTree>
    <p:extLst>
      <p:ext uri="{BB962C8B-B14F-4D97-AF65-F5344CB8AC3E}">
        <p14:creationId xmlns:p14="http://schemas.microsoft.com/office/powerpoint/2010/main" val="174823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F085C-FEAF-49B5-A99E-D134239632C4}" type="datetimeFigureOut">
              <a:rPr lang="en-GB" smtClean="0"/>
              <a:t>13/05/2015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3C59BA-23E8-4668-B372-BD3F8D8AD0CB}" type="slidenum">
              <a:rPr lang="en-GB" smtClean="0"/>
              <a:t>‹#›</a:t>
            </a:fld>
            <a:endParaRPr lang="en-GB"/>
          </a:p>
        </p:txBody>
      </p:sp>
    </p:spTree>
    <p:extLst>
      <p:ext uri="{BB962C8B-B14F-4D97-AF65-F5344CB8AC3E}">
        <p14:creationId xmlns:p14="http://schemas.microsoft.com/office/powerpoint/2010/main" val="24223754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F085C-FEAF-49B5-A99E-D134239632C4}" type="datetimeFigureOut">
              <a:rPr lang="en-GB" smtClean="0"/>
              <a:t>13/05/2015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C59BA-23E8-4668-B372-BD3F8D8AD0CB}" type="slidenum">
              <a:rPr lang="en-GB" smtClean="0"/>
              <a:t>‹#›</a:t>
            </a:fld>
            <a:endParaRPr lang="en-GB"/>
          </a:p>
        </p:txBody>
      </p:sp>
    </p:spTree>
    <p:extLst>
      <p:ext uri="{BB962C8B-B14F-4D97-AF65-F5344CB8AC3E}">
        <p14:creationId xmlns:p14="http://schemas.microsoft.com/office/powerpoint/2010/main" val="1550833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2.docx"/><Relationship Id="rId5" Type="http://schemas.openxmlformats.org/officeDocument/2006/relationships/image" Target="../media/image2.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package" Target="../embeddings/Microsoft_Word_Document3.docx"/><Relationship Id="rId5" Type="http://schemas.openxmlformats.org/officeDocument/2006/relationships/image" Target="../media/image3.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The Impact of Open Futures</a:t>
            </a:r>
            <a:endParaRPr lang="en-GB" dirty="0"/>
          </a:p>
        </p:txBody>
      </p:sp>
      <p:sp>
        <p:nvSpPr>
          <p:cNvPr id="5" name="Content Placeholder 4"/>
          <p:cNvSpPr>
            <a:spLocks noGrp="1"/>
          </p:cNvSpPr>
          <p:nvPr>
            <p:ph idx="1"/>
          </p:nvPr>
        </p:nvSpPr>
        <p:spPr/>
        <p:txBody>
          <a:bodyPr/>
          <a:lstStyle/>
          <a:p>
            <a:pPr marL="0" indent="0">
              <a:buNone/>
            </a:pPr>
            <a:r>
              <a:rPr lang="en-GB" dirty="0"/>
              <a:t>End of KS2 Results: 3 Year Trend</a:t>
            </a:r>
          </a:p>
          <a:p>
            <a:r>
              <a:rPr lang="en-GB" dirty="0"/>
              <a:t>Percentage of pupils achieving Level 4 or above at the end of Key Stage 2</a:t>
            </a:r>
            <a:r>
              <a:rPr lang="en-GB" dirty="0" smtClean="0"/>
              <a:t>.</a:t>
            </a:r>
          </a:p>
          <a:p>
            <a:endParaRPr lang="en-GB" dirty="0"/>
          </a:p>
          <a:p>
            <a:pPr marL="0" indent="0">
              <a:buNone/>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580101831"/>
              </p:ext>
            </p:extLst>
          </p:nvPr>
        </p:nvGraphicFramePr>
        <p:xfrm>
          <a:off x="4252277" y="2827146"/>
          <a:ext cx="5010994" cy="2964053"/>
        </p:xfrm>
        <a:graphic>
          <a:graphicData uri="http://schemas.openxmlformats.org/drawingml/2006/table">
            <a:tbl>
              <a:tblPr firstRow="1" firstCol="1" bandRow="1">
                <a:tableStyleId>{5C22544A-7EE6-4342-B048-85BDC9FD1C3A}</a:tableStyleId>
              </a:tblPr>
              <a:tblGrid>
                <a:gridCol w="1586052"/>
                <a:gridCol w="1101090"/>
                <a:gridCol w="1101090"/>
                <a:gridCol w="1222762"/>
              </a:tblGrid>
              <a:tr h="329339">
                <a:tc>
                  <a:txBody>
                    <a:bodyPr/>
                    <a:lstStyle/>
                    <a:p>
                      <a:pPr>
                        <a:lnSpc>
                          <a:spcPct val="107000"/>
                        </a:lnSpc>
                        <a:spcAft>
                          <a:spcPts val="0"/>
                        </a:spcAft>
                      </a:pPr>
                      <a:r>
                        <a:rPr lang="en-GB" sz="16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2012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2013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8679">
                <a:tc>
                  <a:txBody>
                    <a:bodyPr/>
                    <a:lstStyle/>
                    <a:p>
                      <a:pPr>
                        <a:lnSpc>
                          <a:spcPct val="107000"/>
                        </a:lnSpc>
                        <a:spcAft>
                          <a:spcPts val="0"/>
                        </a:spcAft>
                      </a:pPr>
                      <a:r>
                        <a:rPr lang="en-GB" sz="16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Level 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Level 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Level 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9339">
                <a:tc>
                  <a:txBody>
                    <a:bodyPr/>
                    <a:lstStyle/>
                    <a:p>
                      <a:pPr>
                        <a:lnSpc>
                          <a:spcPct val="107000"/>
                        </a:lnSpc>
                        <a:spcAft>
                          <a:spcPts val="0"/>
                        </a:spcAft>
                      </a:pPr>
                      <a:r>
                        <a:rPr lang="en-GB" sz="1600">
                          <a:effectLst/>
                        </a:rPr>
                        <a:t>Reading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75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79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94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9339">
                <a:tc>
                  <a:txBody>
                    <a:bodyPr/>
                    <a:lstStyle/>
                    <a:p>
                      <a:pPr>
                        <a:lnSpc>
                          <a:spcPct val="107000"/>
                        </a:lnSpc>
                        <a:spcAft>
                          <a:spcPts val="0"/>
                        </a:spcAft>
                      </a:pPr>
                      <a:r>
                        <a:rPr lang="en-GB" sz="1600">
                          <a:effectLst/>
                        </a:rPr>
                        <a:t>Writing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68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63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77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9339">
                <a:tc>
                  <a:txBody>
                    <a:bodyPr/>
                    <a:lstStyle/>
                    <a:p>
                      <a:pPr>
                        <a:lnSpc>
                          <a:spcPct val="107000"/>
                        </a:lnSpc>
                        <a:spcAft>
                          <a:spcPts val="0"/>
                        </a:spcAft>
                      </a:pPr>
                      <a:r>
                        <a:rPr lang="en-GB" sz="1600">
                          <a:effectLst/>
                        </a:rPr>
                        <a:t>SPAG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65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68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9339">
                <a:tc>
                  <a:txBody>
                    <a:bodyPr/>
                    <a:lstStyle/>
                    <a:p>
                      <a:pPr>
                        <a:lnSpc>
                          <a:spcPct val="107000"/>
                        </a:lnSpc>
                        <a:spcAft>
                          <a:spcPts val="0"/>
                        </a:spcAft>
                      </a:pPr>
                      <a:r>
                        <a:rPr lang="en-GB" sz="1600">
                          <a:effectLst/>
                        </a:rPr>
                        <a:t>Maths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76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79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87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8679">
                <a:tc>
                  <a:txBody>
                    <a:bodyPr/>
                    <a:lstStyle/>
                    <a:p>
                      <a:pPr>
                        <a:lnSpc>
                          <a:spcPct val="107000"/>
                        </a:lnSpc>
                        <a:spcAft>
                          <a:spcPts val="0"/>
                        </a:spcAft>
                      </a:pPr>
                      <a:r>
                        <a:rPr lang="en-GB" sz="1600">
                          <a:effectLst/>
                        </a:rPr>
                        <a:t>R/W/M combined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63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66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68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angle 1"/>
          <p:cNvSpPr>
            <a:spLocks noChangeArrowheads="1"/>
          </p:cNvSpPr>
          <p:nvPr/>
        </p:nvSpPr>
        <p:spPr bwMode="auto">
          <a:xfrm>
            <a:off x="4252913" y="28273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41973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2941" y="309093"/>
            <a:ext cx="8315459" cy="6236594"/>
          </a:xfrm>
          <a:prstGeom prst="rect">
            <a:avLst/>
          </a:prstGeom>
        </p:spPr>
      </p:pic>
    </p:spTree>
    <p:extLst>
      <p:ext uri="{BB962C8B-B14F-4D97-AF65-F5344CB8AC3E}">
        <p14:creationId xmlns:p14="http://schemas.microsoft.com/office/powerpoint/2010/main" val="2949178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0008" y="321972"/>
            <a:ext cx="4713668" cy="6284890"/>
          </a:xfrm>
          <a:prstGeom prst="rect">
            <a:avLst/>
          </a:prstGeom>
        </p:spPr>
      </p:pic>
    </p:spTree>
    <p:extLst>
      <p:ext uri="{BB962C8B-B14F-4D97-AF65-F5344CB8AC3E}">
        <p14:creationId xmlns:p14="http://schemas.microsoft.com/office/powerpoint/2010/main" val="2484733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9910" y="206062"/>
            <a:ext cx="8611673" cy="6458755"/>
          </a:xfrm>
          <a:prstGeom prst="rect">
            <a:avLst/>
          </a:prstGeom>
        </p:spPr>
      </p:pic>
    </p:spTree>
    <p:extLst>
      <p:ext uri="{BB962C8B-B14F-4D97-AF65-F5344CB8AC3E}">
        <p14:creationId xmlns:p14="http://schemas.microsoft.com/office/powerpoint/2010/main" val="1636448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7128" y="347729"/>
            <a:ext cx="4628077" cy="6170769"/>
          </a:xfrm>
          <a:prstGeom prst="rect">
            <a:avLst/>
          </a:prstGeom>
        </p:spPr>
      </p:pic>
    </p:spTree>
    <p:extLst>
      <p:ext uri="{BB962C8B-B14F-4D97-AF65-F5344CB8AC3E}">
        <p14:creationId xmlns:p14="http://schemas.microsoft.com/office/powerpoint/2010/main" val="4079122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1340" y="321972"/>
            <a:ext cx="4872655" cy="6307644"/>
          </a:xfrm>
          <a:prstGeom prst="rect">
            <a:avLst/>
          </a:prstGeom>
        </p:spPr>
      </p:pic>
    </p:spTree>
    <p:extLst>
      <p:ext uri="{BB962C8B-B14F-4D97-AF65-F5344CB8AC3E}">
        <p14:creationId xmlns:p14="http://schemas.microsoft.com/office/powerpoint/2010/main" val="3333256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4274" y="450760"/>
            <a:ext cx="6039118" cy="6039118"/>
          </a:xfrm>
          <a:prstGeom prst="rect">
            <a:avLst/>
          </a:prstGeom>
        </p:spPr>
      </p:pic>
    </p:spTree>
    <p:extLst>
      <p:ext uri="{BB962C8B-B14F-4D97-AF65-F5344CB8AC3E}">
        <p14:creationId xmlns:p14="http://schemas.microsoft.com/office/powerpoint/2010/main" val="2558726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5369" y="502276"/>
            <a:ext cx="7439696" cy="5579772"/>
          </a:xfrm>
          <a:prstGeom prst="rect">
            <a:avLst/>
          </a:prstGeom>
        </p:spPr>
      </p:pic>
    </p:spTree>
    <p:extLst>
      <p:ext uri="{BB962C8B-B14F-4D97-AF65-F5344CB8AC3E}">
        <p14:creationId xmlns:p14="http://schemas.microsoft.com/office/powerpoint/2010/main" val="729541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626204149"/>
              </p:ext>
            </p:extLst>
          </p:nvPr>
        </p:nvGraphicFramePr>
        <p:xfrm>
          <a:off x="785611" y="101600"/>
          <a:ext cx="10560675" cy="6654800"/>
        </p:xfrm>
        <a:graphic>
          <a:graphicData uri="http://schemas.openxmlformats.org/presentationml/2006/ole">
            <mc:AlternateContent xmlns:mc="http://schemas.openxmlformats.org/markup-compatibility/2006">
              <mc:Choice xmlns:v="urn:schemas-microsoft-com:vml" Requires="v">
                <p:oleObj spid="_x0000_s2072" name="Document" r:id="rId4" imgW="9775195" imgH="6654101" progId="Word.Document.12">
                  <p:embed/>
                </p:oleObj>
              </mc:Choice>
              <mc:Fallback>
                <p:oleObj name="Document" r:id="rId4" imgW="9775195" imgH="6654101" progId="Word.Document.12">
                  <p:embed/>
                  <p:pic>
                    <p:nvPicPr>
                      <p:cNvPr id="0" name=""/>
                      <p:cNvPicPr/>
                      <p:nvPr/>
                    </p:nvPicPr>
                    <p:blipFill>
                      <a:blip r:embed="rId5"/>
                      <a:stretch>
                        <a:fillRect/>
                      </a:stretch>
                    </p:blipFill>
                    <p:spPr>
                      <a:xfrm>
                        <a:off x="785611" y="101600"/>
                        <a:ext cx="10560675" cy="6654800"/>
                      </a:xfrm>
                      <a:prstGeom prst="rect">
                        <a:avLst/>
                      </a:prstGeom>
                    </p:spPr>
                  </p:pic>
                </p:oleObj>
              </mc:Fallback>
            </mc:AlternateContent>
          </a:graphicData>
        </a:graphic>
      </p:graphicFrame>
    </p:spTree>
    <p:extLst>
      <p:ext uri="{BB962C8B-B14F-4D97-AF65-F5344CB8AC3E}">
        <p14:creationId xmlns:p14="http://schemas.microsoft.com/office/powerpoint/2010/main" val="1719393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849833271"/>
              </p:ext>
            </p:extLst>
          </p:nvPr>
        </p:nvGraphicFramePr>
        <p:xfrm>
          <a:off x="669702" y="101600"/>
          <a:ext cx="10895526" cy="6654800"/>
        </p:xfrm>
        <a:graphic>
          <a:graphicData uri="http://schemas.openxmlformats.org/presentationml/2006/ole">
            <mc:AlternateContent xmlns:mc="http://schemas.openxmlformats.org/markup-compatibility/2006">
              <mc:Choice xmlns:v="urn:schemas-microsoft-com:vml" Requires="v">
                <p:oleObj spid="_x0000_s3097" name="Document" r:id="rId4" imgW="9775195" imgH="6654101" progId="Word.Document.12">
                  <p:embed/>
                </p:oleObj>
              </mc:Choice>
              <mc:Fallback>
                <p:oleObj name="Document" r:id="rId4" imgW="9775195" imgH="6654101" progId="Word.Document.12">
                  <p:embed/>
                  <p:pic>
                    <p:nvPicPr>
                      <p:cNvPr id="0" name=""/>
                      <p:cNvPicPr/>
                      <p:nvPr/>
                    </p:nvPicPr>
                    <p:blipFill>
                      <a:blip r:embed="rId5"/>
                      <a:stretch>
                        <a:fillRect/>
                      </a:stretch>
                    </p:blipFill>
                    <p:spPr>
                      <a:xfrm>
                        <a:off x="669702" y="101600"/>
                        <a:ext cx="10895526" cy="6654800"/>
                      </a:xfrm>
                      <a:prstGeom prst="rect">
                        <a:avLst/>
                      </a:prstGeom>
                    </p:spPr>
                  </p:pic>
                </p:oleObj>
              </mc:Fallback>
            </mc:AlternateContent>
          </a:graphicData>
        </a:graphic>
      </p:graphicFrame>
    </p:spTree>
    <p:extLst>
      <p:ext uri="{BB962C8B-B14F-4D97-AF65-F5344CB8AC3E}">
        <p14:creationId xmlns:p14="http://schemas.microsoft.com/office/powerpoint/2010/main" val="3345425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691030808"/>
              </p:ext>
            </p:extLst>
          </p:nvPr>
        </p:nvGraphicFramePr>
        <p:xfrm>
          <a:off x="656824" y="144463"/>
          <a:ext cx="10869768" cy="6567487"/>
        </p:xfrm>
        <a:graphic>
          <a:graphicData uri="http://schemas.openxmlformats.org/presentationml/2006/ole">
            <mc:AlternateContent xmlns:mc="http://schemas.openxmlformats.org/markup-compatibility/2006">
              <mc:Choice xmlns:v="urn:schemas-microsoft-com:vml" Requires="v">
                <p:oleObj spid="_x0000_s4120" name="Document" r:id="rId4" imgW="9775195" imgH="6568241" progId="Word.Document.12">
                  <p:embed/>
                </p:oleObj>
              </mc:Choice>
              <mc:Fallback>
                <p:oleObj name="Document" r:id="rId4" imgW="9775195" imgH="6568241" progId="Word.Document.12">
                  <p:embed/>
                  <p:pic>
                    <p:nvPicPr>
                      <p:cNvPr id="0" name=""/>
                      <p:cNvPicPr/>
                      <p:nvPr/>
                    </p:nvPicPr>
                    <p:blipFill>
                      <a:blip r:embed="rId5"/>
                      <a:stretch>
                        <a:fillRect/>
                      </a:stretch>
                    </p:blipFill>
                    <p:spPr>
                      <a:xfrm>
                        <a:off x="656824" y="144463"/>
                        <a:ext cx="10869768" cy="6567487"/>
                      </a:xfrm>
                      <a:prstGeom prst="rect">
                        <a:avLst/>
                      </a:prstGeom>
                    </p:spPr>
                  </p:pic>
                </p:oleObj>
              </mc:Fallback>
            </mc:AlternateContent>
          </a:graphicData>
        </a:graphic>
      </p:graphicFrame>
    </p:spTree>
    <p:extLst>
      <p:ext uri="{BB962C8B-B14F-4D97-AF65-F5344CB8AC3E}">
        <p14:creationId xmlns:p14="http://schemas.microsoft.com/office/powerpoint/2010/main" val="1028174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805" y="365125"/>
            <a:ext cx="10515600" cy="1325563"/>
          </a:xfrm>
        </p:spPr>
        <p:txBody>
          <a:bodyPr/>
          <a:lstStyle/>
          <a:p>
            <a:r>
              <a:rPr lang="en-GB" smtClean="0"/>
              <a:t>Fitting the Four Strands into a crowded curriculum</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94841705"/>
              </p:ext>
            </p:extLst>
          </p:nvPr>
        </p:nvGraphicFramePr>
        <p:xfrm>
          <a:off x="1584102" y="2215167"/>
          <a:ext cx="9569004" cy="4297434"/>
        </p:xfrm>
        <a:graphic>
          <a:graphicData uri="http://schemas.openxmlformats.org/drawingml/2006/table">
            <a:tbl>
              <a:tblPr firstRow="1" firstCol="1" bandRow="1"/>
              <a:tblGrid>
                <a:gridCol w="893675"/>
                <a:gridCol w="4000809"/>
                <a:gridCol w="4674520"/>
              </a:tblGrid>
              <a:tr h="2004559">
                <a:tc>
                  <a:txBody>
                    <a:bodyPr/>
                    <a:lstStyle/>
                    <a:p>
                      <a:pPr>
                        <a:lnSpc>
                          <a:spcPct val="107000"/>
                        </a:lnSpc>
                        <a:spcAft>
                          <a:spcPts val="0"/>
                        </a:spcAft>
                      </a:pPr>
                      <a:r>
                        <a:rPr lang="en-GB" sz="1000" b="1">
                          <a:effectLst/>
                          <a:latin typeface="Comic Sans MS" panose="030F0702030302020204" pitchFamily="66" charset="0"/>
                          <a:ea typeface="Calibri" panose="020F0502020204030204" pitchFamily="34" charset="0"/>
                          <a:cs typeface="Times New Roman" panose="02020603050405020304" pitchFamily="18" charset="0"/>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To investigate the properties of materials</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Give reasons, based on evidence from comparative and fair tests, for the particular uses of everyday materials, including metals, wood and plastic.</a:t>
                      </a:r>
                    </a:p>
                    <a:p>
                      <a:pPr>
                        <a:lnSpc>
                          <a:spcPct val="107000"/>
                        </a:lnSpc>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To work scientifically.</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Plan enquiries, including recognising and controlling variables where necessary.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Children to apply the knowledge gained in previous lessons to solve a problem.</a:t>
                      </a:r>
                    </a:p>
                    <a:p>
                      <a:pPr>
                        <a:lnSpc>
                          <a:spcPct val="107000"/>
                        </a:lnSpc>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Which materials would be the most effective for making a warm jacket/ </a:t>
                      </a:r>
                      <a:r>
                        <a:rPr lang="en-GB" sz="1600" u="sng" dirty="0">
                          <a:effectLst/>
                          <a:latin typeface="Arial" panose="020B0604020202020204" pitchFamily="34" charset="0"/>
                          <a:ea typeface="Calibri" panose="020F0502020204030204" pitchFamily="34" charset="0"/>
                          <a:cs typeface="Arial" panose="020B0604020202020204" pitchFamily="34" charset="0"/>
                        </a:rPr>
                        <a:t>keeping somebody warm</a:t>
                      </a:r>
                      <a:r>
                        <a:rPr lang="en-GB" sz="1600" dirty="0">
                          <a:effectLst/>
                          <a:latin typeface="Arial" panose="020B0604020202020204" pitchFamily="34" charset="0"/>
                          <a:ea typeface="Calibri" panose="020F0502020204030204" pitchFamily="34" charset="0"/>
                          <a:cs typeface="Arial" panose="020B0604020202020204" pitchFamily="34" charset="0"/>
                        </a:rPr>
                        <a:t>/ for stopping ice melting/ for making blackout curtains?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9255">
                <a:tc>
                  <a:txBody>
                    <a:bodyPr/>
                    <a:lstStyle/>
                    <a:p>
                      <a:pPr>
                        <a:lnSpc>
                          <a:spcPct val="107000"/>
                        </a:lnSpc>
                        <a:spcAft>
                          <a:spcPts val="0"/>
                        </a:spcAft>
                      </a:pPr>
                      <a:r>
                        <a:rPr lang="en-GB" sz="1000" b="1">
                          <a:effectLst/>
                          <a:latin typeface="Comic Sans MS" panose="030F0702030302020204" pitchFamily="66" charset="0"/>
                          <a:ea typeface="Calibri" panose="020F0502020204030204" pitchFamily="34" charset="0"/>
                          <a:cs typeface="Times New Roman" panose="02020603050405020304" pitchFamily="18" charset="0"/>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Arial" panose="020B0604020202020204" pitchFamily="34" charset="0"/>
                          <a:ea typeface="Calibri" panose="020F0502020204030204" pitchFamily="34" charset="0"/>
                          <a:cs typeface="Arial" panose="020B0604020202020204" pitchFamily="34" charset="0"/>
                        </a:rPr>
                        <a:t>To work scientifically</a:t>
                      </a:r>
                      <a:endParaRPr lang="en-GB" sz="16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GB" sz="1600">
                          <a:effectLst/>
                          <a:latin typeface="Arial" panose="020B0604020202020204" pitchFamily="34" charset="0"/>
                          <a:ea typeface="Calibri" panose="020F0502020204030204" pitchFamily="34" charset="0"/>
                          <a:cs typeface="Arial" panose="020B0604020202020204" pitchFamily="34" charset="0"/>
                        </a:rPr>
                        <a:t>Present findings in written form, displays and other presentations.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Children to observe the changes that are made when baking bread/ cakes.</a:t>
                      </a:r>
                    </a:p>
                    <a:p>
                      <a:pPr>
                        <a:lnSpc>
                          <a:spcPct val="107000"/>
                        </a:lnSpc>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COOK IT afternoon discussion the different process that take place.</a:t>
                      </a:r>
                    </a:p>
                    <a:p>
                      <a:pPr>
                        <a:lnSpc>
                          <a:spcPct val="107000"/>
                        </a:lnSpc>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TO BE ARRANGED WITH K. SCOTT TO TAKE HALF THE CLASS.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58364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278" y="274683"/>
            <a:ext cx="11568752" cy="923330"/>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rPr>
              <a:t>Medium Term Plan </a:t>
            </a:r>
            <a:endParaRPr lang="en-GB" sz="1400" dirty="0">
              <a:latin typeface="Times New Roman" panose="02020603050405020304" pitchFamily="18" charset="0"/>
              <a:ea typeface="Times New Roman" panose="02020603050405020304" pitchFamily="18" charset="0"/>
            </a:endParaRPr>
          </a:p>
          <a:p>
            <a:pPr>
              <a:spcAft>
                <a:spcPts val="0"/>
              </a:spcAft>
            </a:pPr>
            <a:r>
              <a:rPr lang="en-GB" dirty="0">
                <a:latin typeface="Arial" panose="020B0604020202020204" pitchFamily="34" charset="0"/>
                <a:ea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endParaRPr>
          </a:p>
          <a:p>
            <a:pPr>
              <a:spcAft>
                <a:spcPts val="0"/>
              </a:spcAft>
            </a:pPr>
            <a:r>
              <a:rPr lang="en-GB" dirty="0">
                <a:latin typeface="Arial" panose="020B0604020202020204" pitchFamily="34" charset="0"/>
                <a:ea typeface="Times New Roman" panose="02020603050405020304" pitchFamily="18" charset="0"/>
              </a:rPr>
              <a:t>Topic: What different ways can you move objects? : Science: Forces Year Group: </a:t>
            </a:r>
            <a:r>
              <a:rPr lang="en-GB" dirty="0" smtClean="0">
                <a:latin typeface="Arial" panose="020B0604020202020204" pitchFamily="34" charset="0"/>
                <a:ea typeface="Times New Roman" panose="02020603050405020304" pitchFamily="18" charset="0"/>
              </a:rPr>
              <a:t>3 </a:t>
            </a:r>
            <a:r>
              <a:rPr lang="en-GB" dirty="0">
                <a:latin typeface="Arial" panose="020B0604020202020204" pitchFamily="34" charset="0"/>
                <a:ea typeface="Times New Roman" panose="02020603050405020304" pitchFamily="18" charset="0"/>
              </a:rPr>
              <a:t>Date: Summer Term 1</a:t>
            </a:r>
            <a:endParaRPr lang="en-GB" sz="1400" dirty="0">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29043467"/>
              </p:ext>
            </p:extLst>
          </p:nvPr>
        </p:nvGraphicFramePr>
        <p:xfrm>
          <a:off x="991673" y="1403799"/>
          <a:ext cx="10406130" cy="5303518"/>
        </p:xfrm>
        <a:graphic>
          <a:graphicData uri="http://schemas.openxmlformats.org/drawingml/2006/table">
            <a:tbl>
              <a:tblPr firstRow="1" firstCol="1" lastRow="1" lastCol="1" bandRow="1" bandCol="1"/>
              <a:tblGrid>
                <a:gridCol w="1338362"/>
                <a:gridCol w="9067768"/>
              </a:tblGrid>
              <a:tr h="5138670">
                <a:tc>
                  <a:txBody>
                    <a:bodyPr/>
                    <a:lstStyle/>
                    <a:p>
                      <a:pPr>
                        <a:spcAft>
                          <a:spcPts val="0"/>
                        </a:spcAft>
                      </a:pPr>
                      <a:r>
                        <a:rPr lang="en-GB" sz="700" dirty="0">
                          <a:effectLst/>
                          <a:latin typeface="Arial" panose="020B0604020202020204" pitchFamily="34" charset="0"/>
                          <a:ea typeface="Times New Roman" panose="02020603050405020304" pitchFamily="18" charset="0"/>
                        </a:rPr>
                        <a:t>1</a:t>
                      </a:r>
                      <a:endParaRPr lang="en-GB" sz="700" dirty="0">
                        <a:effectLst/>
                        <a:latin typeface="Times New Roman" panose="02020603050405020304" pitchFamily="18" charset="0"/>
                        <a:ea typeface="Times New Roman" panose="02020603050405020304" pitchFamily="18" charset="0"/>
                      </a:endParaRPr>
                    </a:p>
                    <a:p>
                      <a:pPr>
                        <a:spcAft>
                          <a:spcPts val="0"/>
                        </a:spcAft>
                      </a:pPr>
                      <a:r>
                        <a:rPr lang="en-GB" sz="600" dirty="0">
                          <a:effectLst/>
                          <a:latin typeface="Comic Sans MS" panose="030F0702030302020204" pitchFamily="66" charset="0"/>
                          <a:ea typeface="Times New Roman" panose="02020603050405020304" pitchFamily="18" charset="0"/>
                          <a:cs typeface="Arial" panose="020B0604020202020204" pitchFamily="34" charset="0"/>
                        </a:rPr>
                        <a:t> </a:t>
                      </a:r>
                      <a:endParaRPr lang="en-GB" sz="700" dirty="0">
                        <a:effectLst/>
                        <a:latin typeface="Times New Roman" panose="02020603050405020304" pitchFamily="18" charset="0"/>
                        <a:ea typeface="Times New Roman" panose="02020603050405020304" pitchFamily="18" charset="0"/>
                      </a:endParaRPr>
                    </a:p>
                    <a:p>
                      <a:pPr>
                        <a:spcAft>
                          <a:spcPts val="0"/>
                        </a:spcAft>
                      </a:pPr>
                      <a:r>
                        <a:rPr lang="en-GB" sz="600" dirty="0">
                          <a:effectLst/>
                          <a:latin typeface="Comic Sans MS" panose="030F0702030302020204" pitchFamily="66" charset="0"/>
                          <a:ea typeface="Times New Roman" panose="02020603050405020304" pitchFamily="18" charset="0"/>
                          <a:cs typeface="Arial" panose="020B0604020202020204" pitchFamily="34" charset="0"/>
                        </a:rPr>
                        <a:t>WALT: know forces act on objects</a:t>
                      </a:r>
                      <a:endParaRPr lang="en-GB" sz="700" dirty="0">
                        <a:effectLst/>
                        <a:latin typeface="Times New Roman" panose="02020603050405020304" pitchFamily="18" charset="0"/>
                        <a:ea typeface="Times New Roman" panose="02020603050405020304" pitchFamily="18" charset="0"/>
                      </a:endParaRPr>
                    </a:p>
                    <a:p>
                      <a:pPr>
                        <a:spcAft>
                          <a:spcPts val="0"/>
                        </a:spcAft>
                      </a:pPr>
                      <a:r>
                        <a:rPr lang="en-GB" sz="600" dirty="0">
                          <a:effectLst/>
                          <a:latin typeface="Comic Sans MS" panose="030F0702030302020204" pitchFamily="66" charset="0"/>
                          <a:ea typeface="Times New Roman" panose="02020603050405020304" pitchFamily="18" charset="0"/>
                          <a:cs typeface="Arial" panose="020B0604020202020204" pitchFamily="34" charset="0"/>
                        </a:rPr>
                        <a:t> </a:t>
                      </a:r>
                      <a:endParaRPr lang="en-GB" sz="700" dirty="0">
                        <a:effectLst/>
                        <a:latin typeface="Times New Roman" panose="02020603050405020304" pitchFamily="18" charset="0"/>
                        <a:ea typeface="Times New Roman" panose="02020603050405020304" pitchFamily="18" charset="0"/>
                      </a:endParaRPr>
                    </a:p>
                    <a:p>
                      <a:pPr>
                        <a:spcAft>
                          <a:spcPts val="0"/>
                        </a:spcAft>
                      </a:pPr>
                      <a:r>
                        <a:rPr lang="en-GB" sz="600" dirty="0">
                          <a:effectLst/>
                          <a:latin typeface="Comic Sans MS" panose="030F0702030302020204" pitchFamily="66" charset="0"/>
                          <a:ea typeface="Times New Roman" panose="02020603050405020304" pitchFamily="18" charset="0"/>
                          <a:cs typeface="Arial" panose="020B0604020202020204" pitchFamily="34" charset="0"/>
                        </a:rPr>
                        <a:t>Can I say what a force is?</a:t>
                      </a:r>
                      <a:endParaRPr lang="en-GB" sz="700" dirty="0">
                        <a:effectLst/>
                        <a:latin typeface="Times New Roman" panose="02020603050405020304" pitchFamily="18" charset="0"/>
                        <a:ea typeface="Times New Roman" panose="02020603050405020304" pitchFamily="18" charset="0"/>
                      </a:endParaRPr>
                    </a:p>
                    <a:p>
                      <a:pPr>
                        <a:spcAft>
                          <a:spcPts val="0"/>
                        </a:spcAft>
                      </a:pPr>
                      <a:r>
                        <a:rPr lang="en-GB" sz="600" dirty="0">
                          <a:effectLst/>
                          <a:latin typeface="Comic Sans MS" panose="030F0702030302020204" pitchFamily="66" charset="0"/>
                          <a:ea typeface="Times New Roman" panose="02020603050405020304" pitchFamily="18" charset="0"/>
                          <a:cs typeface="Arial" panose="020B0604020202020204" pitchFamily="34" charset="0"/>
                        </a:rPr>
                        <a:t> </a:t>
                      </a:r>
                      <a:endParaRPr lang="en-GB" sz="700" dirty="0">
                        <a:effectLst/>
                        <a:latin typeface="Times New Roman" panose="02020603050405020304" pitchFamily="18" charset="0"/>
                        <a:ea typeface="Times New Roman" panose="02020603050405020304" pitchFamily="18" charset="0"/>
                      </a:endParaRPr>
                    </a:p>
                    <a:p>
                      <a:pPr>
                        <a:spcAft>
                          <a:spcPts val="0"/>
                        </a:spcAft>
                      </a:pPr>
                      <a:r>
                        <a:rPr lang="en-GB" sz="600" dirty="0">
                          <a:effectLst/>
                          <a:latin typeface="Comic Sans MS" panose="030F0702030302020204" pitchFamily="66" charset="0"/>
                          <a:ea typeface="Times New Roman" panose="02020603050405020304" pitchFamily="18" charset="0"/>
                          <a:cs typeface="Arial" panose="020B0604020202020204" pitchFamily="34" charset="0"/>
                        </a:rPr>
                        <a:t>Can I name somewhere I </a:t>
                      </a:r>
                      <a:r>
                        <a:rPr lang="en-GB" sz="600" dirty="0" err="1">
                          <a:effectLst/>
                          <a:latin typeface="Comic Sans MS" panose="030F0702030302020204" pitchFamily="66" charset="0"/>
                          <a:ea typeface="Times New Roman" panose="02020603050405020304" pitchFamily="18" charset="0"/>
                          <a:cs typeface="Arial" panose="020B0604020202020204" pitchFamily="34" charset="0"/>
                        </a:rPr>
                        <a:t>amy</a:t>
                      </a:r>
                      <a:r>
                        <a:rPr lang="en-GB" sz="600" dirty="0">
                          <a:effectLst/>
                          <a:latin typeface="Comic Sans MS" panose="030F0702030302020204" pitchFamily="66" charset="0"/>
                          <a:ea typeface="Times New Roman" panose="02020603050405020304" pitchFamily="18" charset="0"/>
                          <a:cs typeface="Arial" panose="020B0604020202020204" pitchFamily="34" charset="0"/>
                        </a:rPr>
                        <a:t> see a force?</a:t>
                      </a:r>
                      <a:endParaRPr lang="en-GB" sz="700" dirty="0">
                        <a:effectLst/>
                        <a:latin typeface="Times New Roman" panose="02020603050405020304" pitchFamily="18" charset="0"/>
                        <a:ea typeface="Times New Roman" panose="02020603050405020304" pitchFamily="18" charset="0"/>
                      </a:endParaRPr>
                    </a:p>
                    <a:p>
                      <a:pPr>
                        <a:spcAft>
                          <a:spcPts val="0"/>
                        </a:spcAft>
                      </a:pPr>
                      <a:r>
                        <a:rPr lang="en-GB" sz="600" dirty="0">
                          <a:effectLst/>
                          <a:latin typeface="Comic Sans MS" panose="030F0702030302020204" pitchFamily="66" charset="0"/>
                          <a:ea typeface="Times New Roman" panose="02020603050405020304" pitchFamily="18" charset="0"/>
                          <a:cs typeface="Arial" panose="020B0604020202020204" pitchFamily="34" charset="0"/>
                        </a:rPr>
                        <a:t> </a:t>
                      </a:r>
                      <a:endParaRPr lang="en-GB" sz="700" dirty="0">
                        <a:effectLst/>
                        <a:latin typeface="Times New Roman" panose="02020603050405020304" pitchFamily="18" charset="0"/>
                        <a:ea typeface="Times New Roman" panose="02020603050405020304" pitchFamily="18" charset="0"/>
                      </a:endParaRPr>
                    </a:p>
                    <a:p>
                      <a:pPr>
                        <a:spcAft>
                          <a:spcPts val="0"/>
                        </a:spcAft>
                      </a:pPr>
                      <a:r>
                        <a:rPr lang="en-GB" sz="600" dirty="0">
                          <a:effectLst/>
                          <a:latin typeface="Comic Sans MS" panose="030F0702030302020204" pitchFamily="66" charset="0"/>
                          <a:ea typeface="Times New Roman" panose="02020603050405020304" pitchFamily="18" charset="0"/>
                          <a:cs typeface="Arial" panose="020B0604020202020204" pitchFamily="34" charset="0"/>
                        </a:rPr>
                        <a:t>Can I decide if this is a push or a pull force?</a:t>
                      </a:r>
                      <a:endParaRPr lang="en-GB" sz="700" dirty="0">
                        <a:effectLst/>
                        <a:latin typeface="Times New Roman" panose="02020603050405020304" pitchFamily="18" charset="0"/>
                        <a:ea typeface="Times New Roman" panose="02020603050405020304" pitchFamily="18" charset="0"/>
                      </a:endParaRPr>
                    </a:p>
                    <a:p>
                      <a:pPr>
                        <a:spcAft>
                          <a:spcPts val="0"/>
                        </a:spcAft>
                      </a:pPr>
                      <a:r>
                        <a:rPr lang="en-GB" sz="600" dirty="0">
                          <a:effectLst/>
                          <a:latin typeface="Comic Sans MS" panose="030F0702030302020204" pitchFamily="66" charset="0"/>
                          <a:ea typeface="Times New Roman" panose="02020603050405020304" pitchFamily="18" charset="0"/>
                          <a:cs typeface="Arial" panose="020B0604020202020204" pitchFamily="34" charset="0"/>
                        </a:rPr>
                        <a:t> </a:t>
                      </a:r>
                      <a:endParaRPr lang="en-GB" sz="700" dirty="0">
                        <a:effectLst/>
                        <a:latin typeface="Times New Roman" panose="02020603050405020304" pitchFamily="18" charset="0"/>
                        <a:ea typeface="Times New Roman" panose="02020603050405020304" pitchFamily="18" charset="0"/>
                      </a:endParaRPr>
                    </a:p>
                    <a:p>
                      <a:pPr>
                        <a:spcAft>
                          <a:spcPts val="0"/>
                        </a:spcAft>
                      </a:pPr>
                      <a:r>
                        <a:rPr lang="en-GB" sz="600" dirty="0">
                          <a:effectLst/>
                          <a:latin typeface="Comic Sans MS" panose="030F0702030302020204" pitchFamily="66" charset="0"/>
                          <a:ea typeface="Times New Roman" panose="02020603050405020304" pitchFamily="18" charset="0"/>
                          <a:cs typeface="Arial" panose="020B0604020202020204" pitchFamily="34" charset="0"/>
                        </a:rPr>
                        <a:t>Can I start to see if pushes or pulls can be affected by other variables?</a:t>
                      </a:r>
                      <a:endParaRPr lang="en-GB" sz="700" dirty="0">
                        <a:effectLst/>
                        <a:latin typeface="Times New Roman" panose="02020603050405020304" pitchFamily="18" charset="0"/>
                        <a:ea typeface="Times New Roman" panose="02020603050405020304" pitchFamily="18" charset="0"/>
                      </a:endParaRPr>
                    </a:p>
                    <a:p>
                      <a:pPr>
                        <a:spcAft>
                          <a:spcPts val="0"/>
                        </a:spcAft>
                      </a:pPr>
                      <a:r>
                        <a:rPr lang="en-GB" sz="600" dirty="0">
                          <a:effectLst/>
                          <a:latin typeface="Comic Sans MS" panose="030F0702030302020204" pitchFamily="66" charset="0"/>
                          <a:ea typeface="Times New Roman" panose="02020603050405020304" pitchFamily="18" charset="0"/>
                          <a:cs typeface="Arial" panose="020B0604020202020204" pitchFamily="34" charset="0"/>
                        </a:rPr>
                        <a:t> </a:t>
                      </a:r>
                      <a:endParaRPr lang="en-GB" sz="700" dirty="0">
                        <a:effectLst/>
                        <a:latin typeface="Times New Roman" panose="02020603050405020304" pitchFamily="18" charset="0"/>
                        <a:ea typeface="Times New Roman" panose="02020603050405020304" pitchFamily="18" charset="0"/>
                      </a:endParaRPr>
                    </a:p>
                    <a:p>
                      <a:pPr>
                        <a:spcAft>
                          <a:spcPts val="0"/>
                        </a:spcAft>
                      </a:pPr>
                      <a:r>
                        <a:rPr lang="en-GB" sz="600" dirty="0">
                          <a:effectLst/>
                          <a:latin typeface="Comic Sans MS" panose="030F0702030302020204" pitchFamily="66" charset="0"/>
                          <a:ea typeface="Times New Roman" panose="02020603050405020304" pitchFamily="18" charset="0"/>
                          <a:cs typeface="Arial" panose="020B0604020202020204" pitchFamily="34" charset="0"/>
                        </a:rPr>
                        <a:t> </a:t>
                      </a:r>
                      <a:endParaRPr lang="en-GB" sz="700" dirty="0">
                        <a:effectLst/>
                        <a:latin typeface="Times New Roman" panose="02020603050405020304" pitchFamily="18" charset="0"/>
                        <a:ea typeface="Times New Roman" panose="02020603050405020304" pitchFamily="18" charset="0"/>
                      </a:endParaRPr>
                    </a:p>
                    <a:p>
                      <a:pPr>
                        <a:spcAft>
                          <a:spcPts val="0"/>
                        </a:spcAft>
                      </a:pPr>
                      <a:r>
                        <a:rPr lang="en-GB" sz="700" dirty="0">
                          <a:effectLst/>
                          <a:latin typeface="Arial" panose="020B0604020202020204" pitchFamily="34" charset="0"/>
                          <a:ea typeface="Times New Roman" panose="02020603050405020304" pitchFamily="18" charset="0"/>
                        </a:rPr>
                        <a:t> </a:t>
                      </a:r>
                      <a:endParaRPr lang="en-GB" sz="700" dirty="0">
                        <a:effectLst/>
                        <a:latin typeface="Times New Roman" panose="02020603050405020304" pitchFamily="18" charset="0"/>
                        <a:ea typeface="Times New Roman" panose="02020603050405020304" pitchFamily="18" charset="0"/>
                      </a:endParaRPr>
                    </a:p>
                    <a:p>
                      <a:pPr>
                        <a:spcAft>
                          <a:spcPts val="0"/>
                        </a:spcAft>
                      </a:pPr>
                      <a:r>
                        <a:rPr lang="en-GB" sz="700" dirty="0">
                          <a:effectLst/>
                          <a:latin typeface="Arial" panose="020B0604020202020204" pitchFamily="34" charset="0"/>
                          <a:ea typeface="Times New Roman" panose="02020603050405020304" pitchFamily="18" charset="0"/>
                        </a:rPr>
                        <a:t> </a:t>
                      </a:r>
                      <a:endParaRPr lang="en-GB" sz="700" dirty="0">
                        <a:effectLst/>
                        <a:latin typeface="Times New Roman" panose="02020603050405020304" pitchFamily="18" charset="0"/>
                        <a:ea typeface="Times New Roman" panose="02020603050405020304" pitchFamily="18" charset="0"/>
                      </a:endParaRPr>
                    </a:p>
                    <a:p>
                      <a:pPr>
                        <a:spcAft>
                          <a:spcPts val="0"/>
                        </a:spcAft>
                      </a:pPr>
                      <a:r>
                        <a:rPr lang="en-GB" sz="700" dirty="0">
                          <a:effectLst/>
                          <a:latin typeface="Arial" panose="020B0604020202020204" pitchFamily="34" charset="0"/>
                          <a:ea typeface="Times New Roman" panose="02020603050405020304" pitchFamily="18" charset="0"/>
                        </a:rPr>
                        <a:t> </a:t>
                      </a:r>
                      <a:endParaRPr lang="en-GB" sz="700" dirty="0">
                        <a:effectLst/>
                        <a:latin typeface="Times New Roman" panose="02020603050405020304" pitchFamily="18" charset="0"/>
                        <a:ea typeface="Times New Roman" panose="02020603050405020304" pitchFamily="18" charset="0"/>
                      </a:endParaRPr>
                    </a:p>
                    <a:p>
                      <a:pPr>
                        <a:spcAft>
                          <a:spcPts val="0"/>
                        </a:spcAft>
                      </a:pPr>
                      <a:r>
                        <a:rPr lang="en-GB" sz="700" dirty="0">
                          <a:effectLst/>
                          <a:latin typeface="Arial" panose="020B0604020202020204" pitchFamily="34" charset="0"/>
                          <a:ea typeface="Times New Roman" panose="02020603050405020304" pitchFamily="18" charset="0"/>
                        </a:rPr>
                        <a:t> </a:t>
                      </a:r>
                      <a:endParaRPr lang="en-GB" sz="700" dirty="0">
                        <a:effectLst/>
                        <a:latin typeface="Times New Roman" panose="02020603050405020304" pitchFamily="18" charset="0"/>
                        <a:ea typeface="Times New Roman" panose="02020603050405020304" pitchFamily="18" charset="0"/>
                      </a:endParaRPr>
                    </a:p>
                    <a:p>
                      <a:pPr>
                        <a:spcAft>
                          <a:spcPts val="0"/>
                        </a:spcAft>
                      </a:pPr>
                      <a:r>
                        <a:rPr lang="en-GB" sz="700" dirty="0">
                          <a:effectLst/>
                          <a:latin typeface="Arial" panose="020B0604020202020204" pitchFamily="34" charset="0"/>
                          <a:ea typeface="Times New Roman" panose="02020603050405020304" pitchFamily="18" charset="0"/>
                        </a:rPr>
                        <a:t> </a:t>
                      </a:r>
                      <a:endParaRPr lang="en-GB" sz="700" dirty="0">
                        <a:effectLst/>
                        <a:latin typeface="Times New Roman" panose="02020603050405020304" pitchFamily="18" charset="0"/>
                        <a:ea typeface="Times New Roman" panose="02020603050405020304" pitchFamily="18" charset="0"/>
                      </a:endParaRPr>
                    </a:p>
                  </a:txBody>
                  <a:tcPr marL="37728" marR="37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200" dirty="0" smtClean="0">
                          <a:effectLst/>
                          <a:latin typeface="Arial" panose="020B0604020202020204" pitchFamily="34" charset="0"/>
                          <a:ea typeface="Times New Roman" panose="02020603050405020304" pitchFamily="18" charset="0"/>
                          <a:cs typeface="Arial" panose="020B0604020202020204" pitchFamily="34" charset="0"/>
                        </a:rPr>
                        <a:t>Think </a:t>
                      </a:r>
                      <a:r>
                        <a:rPr lang="en-US" sz="1200" dirty="0">
                          <a:effectLst/>
                          <a:latin typeface="Arial" panose="020B0604020202020204" pitchFamily="34" charset="0"/>
                          <a:ea typeface="Times New Roman" panose="02020603050405020304" pitchFamily="18" charset="0"/>
                          <a:cs typeface="Arial" panose="020B0604020202020204" pitchFamily="34" charset="0"/>
                        </a:rPr>
                        <a:t>of 3 or 4 examples of places where you might find forces in action and write them on the IWB e.g. the classroom, the park, a school playground, the seaside. Can children suggest forces that they might see being applied, e.g. opening &amp; closing a door or a drawer, pulling someone back &amp; then pushing them on a swing, kicking a football, throwing a ball, building a sandcastle, etc. Point out that all of these forces require contact between two objects (one of which may be a person or an animal!). Explain that scientists show where &amp; in what direction a force is acting by using arrows. Draw a diagram of a door being opened &amp; indicate the pulling force with an arrow. Ask </a:t>
                      </a:r>
                      <a:r>
                        <a:rPr lang="en-US" sz="1200" i="1" dirty="0">
                          <a:effectLst/>
                          <a:latin typeface="Arial" panose="020B0604020202020204" pitchFamily="34" charset="0"/>
                          <a:ea typeface="Times New Roman" panose="02020603050405020304" pitchFamily="18" charset="0"/>
                          <a:cs typeface="Arial" panose="020B0604020202020204" pitchFamily="34" charset="0"/>
                        </a:rPr>
                        <a:t>what force will be applied to close the door?</a:t>
                      </a:r>
                      <a:r>
                        <a:rPr lang="en-US" sz="1200" dirty="0">
                          <a:effectLst/>
                          <a:latin typeface="Arial" panose="020B0604020202020204" pitchFamily="34" charset="0"/>
                          <a:ea typeface="Times New Roman" panose="02020603050405020304" pitchFamily="18" charset="0"/>
                          <a:cs typeface="Arial" panose="020B0604020202020204" pitchFamily="34" charset="0"/>
                        </a:rPr>
                        <a:t> Show children the diagram of a boy kicking a ball &amp; ask a volunteer to show the force using an arrow (some children may point out that gravity/air resistance is also acting on the ball – if so, agree &amp; explain that they will find out more about this in Y5).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3 Activities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Activity 1</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Weather permitting! Take </a:t>
                      </a:r>
                      <a:r>
                        <a:rPr lang="en-US" sz="1200" dirty="0" err="1">
                          <a:effectLst/>
                          <a:latin typeface="Arial" panose="020B0604020202020204" pitchFamily="34" charset="0"/>
                          <a:ea typeface="Times New Roman" panose="02020603050405020304" pitchFamily="18" charset="0"/>
                          <a:cs typeface="Arial" panose="020B0604020202020204" pitchFamily="34" charset="0"/>
                        </a:rPr>
                        <a:t>ch</a:t>
                      </a:r>
                      <a:r>
                        <a:rPr lang="en-US" sz="1200" dirty="0">
                          <a:effectLst/>
                          <a:latin typeface="Arial" panose="020B0604020202020204" pitchFamily="34" charset="0"/>
                          <a:ea typeface="Times New Roman" panose="02020603050405020304" pitchFamily="18" charset="0"/>
                          <a:cs typeface="Arial" panose="020B0604020202020204" pitchFamily="34" charset="0"/>
                        </a:rPr>
                        <a:t> outside to experiment with forces on a ball-does it matter how they move it? Will it always travel as far? Why? why not? How can they make it travel further? Why do they think this is? </a:t>
                      </a:r>
                      <a:r>
                        <a:rPr lang="en-US" sz="1200" dirty="0" err="1">
                          <a:effectLst/>
                          <a:latin typeface="Arial" panose="020B0604020202020204" pitchFamily="34" charset="0"/>
                          <a:ea typeface="Times New Roman" panose="02020603050405020304" pitchFamily="18" charset="0"/>
                          <a:cs typeface="Arial" panose="020B0604020202020204" pitchFamily="34" charset="0"/>
                        </a:rPr>
                        <a:t>Ch</a:t>
                      </a:r>
                      <a:r>
                        <a:rPr lang="en-US" sz="1200" dirty="0">
                          <a:effectLst/>
                          <a:latin typeface="Arial" panose="020B0604020202020204" pitchFamily="34" charset="0"/>
                          <a:ea typeface="Times New Roman" panose="02020603050405020304" pitchFamily="18" charset="0"/>
                          <a:cs typeface="Arial" panose="020B0604020202020204" pitchFamily="34" charset="0"/>
                        </a:rPr>
                        <a:t> to draw what they have found when throwing, bouncing and rolling the ball. TEACHER</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Activity 2</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200" dirty="0" err="1">
                          <a:effectLst/>
                          <a:latin typeface="Arial" panose="020B0604020202020204" pitchFamily="34" charset="0"/>
                          <a:ea typeface="Times New Roman" panose="02020603050405020304" pitchFamily="18" charset="0"/>
                          <a:cs typeface="Arial" panose="020B0604020202020204" pitchFamily="34" charset="0"/>
                        </a:rPr>
                        <a:t>Ch</a:t>
                      </a:r>
                      <a:r>
                        <a:rPr lang="en-US" sz="1200" dirty="0">
                          <a:effectLst/>
                          <a:latin typeface="Arial" panose="020B0604020202020204" pitchFamily="34" charset="0"/>
                          <a:ea typeface="Times New Roman" panose="02020603050405020304" pitchFamily="18" charset="0"/>
                          <a:cs typeface="Arial" panose="020B0604020202020204" pitchFamily="34" charset="0"/>
                        </a:rPr>
                        <a:t> to draw pictures of scenes we have looked at with pushes and pulls-using arrows </a:t>
                      </a:r>
                      <a:r>
                        <a:rPr lang="en-US" sz="1200" dirty="0" err="1">
                          <a:effectLst/>
                          <a:latin typeface="Arial" panose="020B0604020202020204" pitchFamily="34" charset="0"/>
                          <a:ea typeface="Times New Roman" panose="02020603050405020304" pitchFamily="18" charset="0"/>
                          <a:cs typeface="Arial" panose="020B0604020202020204" pitchFamily="34" charset="0"/>
                        </a:rPr>
                        <a:t>ch</a:t>
                      </a:r>
                      <a:r>
                        <a:rPr lang="en-US" sz="1200" dirty="0">
                          <a:effectLst/>
                          <a:latin typeface="Arial" panose="020B0604020202020204" pitchFamily="34" charset="0"/>
                          <a:ea typeface="Times New Roman" panose="02020603050405020304" pitchFamily="18" charset="0"/>
                          <a:cs typeface="Arial" panose="020B0604020202020204" pitchFamily="34" charset="0"/>
                        </a:rPr>
                        <a:t> to draw where the forces are evident. (templates provided for LA) INDP</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Activity 3</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200" dirty="0">
                          <a:effectLst/>
                          <a:highlight>
                            <a:srgbClr val="00FF00"/>
                          </a:highlight>
                          <a:latin typeface="Arial" panose="020B0604020202020204" pitchFamily="34" charset="0"/>
                          <a:ea typeface="Times New Roman" panose="02020603050405020304" pitchFamily="18" charset="0"/>
                          <a:cs typeface="Arial" panose="020B0604020202020204" pitchFamily="34" charset="0"/>
                        </a:rPr>
                        <a:t>GROW IT</a:t>
                      </a:r>
                      <a:r>
                        <a:rPr lang="en-US" sz="1200" dirty="0">
                          <a:effectLst/>
                          <a:latin typeface="Arial" panose="020B0604020202020204" pitchFamily="34" charset="0"/>
                          <a:ea typeface="Times New Roman" panose="02020603050405020304" pitchFamily="18" charset="0"/>
                          <a:cs typeface="Arial" panose="020B0604020202020204" pitchFamily="34" charset="0"/>
                        </a:rPr>
                        <a:t>-with TA support-</a:t>
                      </a:r>
                      <a:r>
                        <a:rPr lang="en-US" sz="1200" dirty="0" err="1">
                          <a:effectLst/>
                          <a:latin typeface="Arial" panose="020B0604020202020204" pitchFamily="34" charset="0"/>
                          <a:ea typeface="Times New Roman" panose="02020603050405020304" pitchFamily="18" charset="0"/>
                          <a:cs typeface="Arial" panose="020B0604020202020204" pitchFamily="34" charset="0"/>
                        </a:rPr>
                        <a:t>ch</a:t>
                      </a:r>
                      <a:r>
                        <a:rPr lang="en-US" sz="1200" dirty="0">
                          <a:effectLst/>
                          <a:latin typeface="Arial" panose="020B0604020202020204" pitchFamily="34" charset="0"/>
                          <a:ea typeface="Times New Roman" panose="02020603050405020304" pitchFamily="18" charset="0"/>
                          <a:cs typeface="Arial" panose="020B0604020202020204" pitchFamily="34" charset="0"/>
                        </a:rPr>
                        <a:t> to work on planting seeds and pulling out weeds-</a:t>
                      </a:r>
                      <a:r>
                        <a:rPr lang="en-US" sz="1200" dirty="0" err="1">
                          <a:effectLst/>
                          <a:latin typeface="Arial" panose="020B0604020202020204" pitchFamily="34" charset="0"/>
                          <a:ea typeface="Times New Roman" panose="02020603050405020304" pitchFamily="18" charset="0"/>
                          <a:cs typeface="Arial" panose="020B0604020202020204" pitchFamily="34" charset="0"/>
                        </a:rPr>
                        <a:t>ch</a:t>
                      </a:r>
                      <a:r>
                        <a:rPr lang="en-US" sz="1200" dirty="0">
                          <a:effectLst/>
                          <a:latin typeface="Arial" panose="020B0604020202020204" pitchFamily="34" charset="0"/>
                          <a:ea typeface="Times New Roman" panose="02020603050405020304" pitchFamily="18" charset="0"/>
                          <a:cs typeface="Arial" panose="020B0604020202020204" pitchFamily="34" charset="0"/>
                        </a:rPr>
                        <a:t> to observe the pushes and pulls that take place? Why were certain weeds harder to pull? What affected this?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7728" marR="37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0747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55907299"/>
              </p:ext>
            </p:extLst>
          </p:nvPr>
        </p:nvGraphicFramePr>
        <p:xfrm>
          <a:off x="837127" y="425002"/>
          <a:ext cx="10315978" cy="6225502"/>
        </p:xfrm>
        <a:graphic>
          <a:graphicData uri="http://schemas.openxmlformats.org/drawingml/2006/table">
            <a:tbl>
              <a:tblPr firstRow="1" firstCol="1" lastRow="1" lastCol="1" bandRow="1" bandCol="1"/>
              <a:tblGrid>
                <a:gridCol w="2751761"/>
                <a:gridCol w="4149531"/>
                <a:gridCol w="3414686"/>
              </a:tblGrid>
              <a:tr h="515004">
                <a:tc gridSpan="3">
                  <a:txBody>
                    <a:bodyPr/>
                    <a:lstStyle/>
                    <a:p>
                      <a:pPr algn="ctr">
                        <a:lnSpc>
                          <a:spcPct val="107000"/>
                        </a:lnSpc>
                        <a:spcAft>
                          <a:spcPts val="0"/>
                        </a:spcAft>
                      </a:pPr>
                      <a:r>
                        <a:rPr lang="en-GB" sz="1000" b="1" cap="all" dirty="0">
                          <a:effectLst/>
                          <a:latin typeface="Arial" panose="020B0604020202020204" pitchFamily="34" charset="0"/>
                          <a:ea typeface="Times New Roman" panose="02020603050405020304" pitchFamily="18" charset="0"/>
                        </a:rPr>
                        <a:t>Philosophical Inquiry Session Planner- PHCSE </a:t>
                      </a:r>
                      <a:r>
                        <a:rPr lang="en-GB" sz="1000" b="1" cap="all" dirty="0" smtClean="0">
                          <a:effectLst/>
                          <a:latin typeface="Arial" panose="020B0604020202020204" pitchFamily="34" charset="0"/>
                          <a:ea typeface="Times New Roman" panose="02020603050405020304" pitchFamily="18" charset="0"/>
                        </a:rPr>
                        <a:t> -Selfishness</a:t>
                      </a:r>
                      <a:endParaRPr lang="en-GB" sz="800" dirty="0">
                        <a:effectLst/>
                        <a:latin typeface="Times New Roman" panose="02020603050405020304" pitchFamily="18" charset="0"/>
                        <a:ea typeface="Times New Roman" panose="02020603050405020304" pitchFamily="18" charset="0"/>
                      </a:endParaRPr>
                    </a:p>
                    <a:p>
                      <a:pPr>
                        <a:lnSpc>
                          <a:spcPct val="107000"/>
                        </a:lnSpc>
                        <a:spcAft>
                          <a:spcPts val="0"/>
                        </a:spcAft>
                        <a:tabLst>
                          <a:tab pos="1980565" algn="l"/>
                          <a:tab pos="4860925" algn="l"/>
                        </a:tabLst>
                      </a:pPr>
                      <a:r>
                        <a:rPr lang="en-GB" sz="700" b="1" dirty="0">
                          <a:effectLst/>
                          <a:latin typeface="Arial" panose="020B0604020202020204" pitchFamily="34" charset="0"/>
                          <a:ea typeface="Times New Roman" panose="02020603050405020304" pitchFamily="18" charset="0"/>
                        </a:rPr>
                        <a:t> </a:t>
                      </a:r>
                      <a:endParaRPr lang="en-GB" sz="800" dirty="0">
                        <a:effectLst/>
                        <a:latin typeface="Times New Roman" panose="02020603050405020304" pitchFamily="18" charset="0"/>
                        <a:ea typeface="Times New Roman" panose="02020603050405020304" pitchFamily="18"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218998">
                <a:tc>
                  <a:txBody>
                    <a:bodyPr/>
                    <a:lstStyle/>
                    <a:p>
                      <a:pPr>
                        <a:lnSpc>
                          <a:spcPct val="107000"/>
                        </a:lnSpc>
                        <a:spcBef>
                          <a:spcPts val="300"/>
                        </a:spcBef>
                        <a:spcAft>
                          <a:spcPts val="0"/>
                        </a:spcAft>
                        <a:tabLst>
                          <a:tab pos="3060700" algn="l"/>
                          <a:tab pos="5311140" algn="l"/>
                        </a:tabLst>
                      </a:pPr>
                      <a:r>
                        <a:rPr lang="en-GB" sz="500" b="1">
                          <a:effectLst/>
                          <a:latin typeface="Arial" panose="020B0604020202020204" pitchFamily="34" charset="0"/>
                          <a:ea typeface="Times New Roman" panose="02020603050405020304" pitchFamily="18" charset="0"/>
                        </a:rPr>
                        <a:t>Date:</a:t>
                      </a:r>
                      <a:r>
                        <a:rPr lang="en-GB" sz="500">
                          <a:effectLst/>
                          <a:latin typeface="Arial" panose="020B0604020202020204" pitchFamily="34" charset="0"/>
                          <a:ea typeface="Times New Roman" panose="02020603050405020304" pitchFamily="18" charset="0"/>
                        </a:rPr>
                        <a:t> 20.04.15</a:t>
                      </a:r>
                      <a:endParaRPr lang="en-GB" sz="800">
                        <a:effectLst/>
                        <a:latin typeface="Times New Roman" panose="02020603050405020304" pitchFamily="18" charset="0"/>
                        <a:ea typeface="Times New Roman" panose="02020603050405020304" pitchFamily="18" charset="0"/>
                      </a:endParaRPr>
                    </a:p>
                    <a:p>
                      <a:pPr marL="180340">
                        <a:lnSpc>
                          <a:spcPct val="107000"/>
                        </a:lnSpc>
                        <a:spcBef>
                          <a:spcPts val="300"/>
                        </a:spcBef>
                        <a:spcAft>
                          <a:spcPts val="0"/>
                        </a:spcAft>
                        <a:tabLst>
                          <a:tab pos="3060700" algn="l"/>
                          <a:tab pos="5311140" algn="l"/>
                        </a:tabLst>
                      </a:pPr>
                      <a:r>
                        <a:rPr lang="en-GB" sz="500">
                          <a:effectLst/>
                          <a:latin typeface="Arial" panose="020B0604020202020204" pitchFamily="34" charset="0"/>
                          <a:ea typeface="Times New Roman" panose="02020603050405020304" pitchFamily="18" charset="0"/>
                        </a:rPr>
                        <a:t> </a:t>
                      </a:r>
                      <a:endParaRPr lang="en-GB" sz="800">
                        <a:effectLst/>
                        <a:latin typeface="Times New Roman" panose="02020603050405020304" pitchFamily="18" charset="0"/>
                        <a:ea typeface="Times New Roman" panose="02020603050405020304" pitchFamily="18"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0"/>
                        </a:spcAft>
                        <a:tabLst>
                          <a:tab pos="1980565" algn="l"/>
                          <a:tab pos="4860925" algn="l"/>
                        </a:tabLst>
                      </a:pPr>
                      <a:r>
                        <a:rPr lang="en-GB" sz="500" b="1">
                          <a:effectLst/>
                          <a:latin typeface="Arial" panose="020B0604020202020204" pitchFamily="34" charset="0"/>
                          <a:ea typeface="Times New Roman" panose="02020603050405020304" pitchFamily="18" charset="0"/>
                        </a:rPr>
                        <a:t>Time</a:t>
                      </a:r>
                      <a:r>
                        <a:rPr lang="en-GB" sz="500">
                          <a:effectLst/>
                          <a:latin typeface="Arial" panose="020B0604020202020204" pitchFamily="34" charset="0"/>
                          <a:ea typeface="Times New Roman" panose="02020603050405020304" pitchFamily="18" charset="0"/>
                        </a:rPr>
                        <a:t>: 14:00-15:00</a:t>
                      </a:r>
                      <a:endParaRPr lang="en-GB" sz="800">
                        <a:effectLst/>
                        <a:latin typeface="Times New Roman" panose="02020603050405020304" pitchFamily="18" charset="0"/>
                        <a:ea typeface="Times New Roman" panose="02020603050405020304" pitchFamily="18"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0"/>
                        </a:spcAft>
                        <a:tabLst>
                          <a:tab pos="1980565" algn="l"/>
                          <a:tab pos="4860925" algn="l"/>
                        </a:tabLst>
                      </a:pPr>
                      <a:r>
                        <a:rPr lang="en-GB" sz="500" b="1">
                          <a:effectLst/>
                          <a:latin typeface="Arial" panose="020B0604020202020204" pitchFamily="34" charset="0"/>
                          <a:ea typeface="Times New Roman" panose="02020603050405020304" pitchFamily="18" charset="0"/>
                        </a:rPr>
                        <a:t>Group:</a:t>
                      </a:r>
                      <a:r>
                        <a:rPr lang="en-GB" sz="500">
                          <a:effectLst/>
                          <a:latin typeface="Arial" panose="020B0604020202020204" pitchFamily="34" charset="0"/>
                          <a:ea typeface="Times New Roman" panose="02020603050405020304" pitchFamily="18" charset="0"/>
                        </a:rPr>
                        <a:t>  Y6</a:t>
                      </a:r>
                      <a:endParaRPr lang="en-GB" sz="800">
                        <a:effectLst/>
                        <a:latin typeface="Times New Roman" panose="02020603050405020304" pitchFamily="18" charset="0"/>
                        <a:ea typeface="Times New Roman" panose="02020603050405020304" pitchFamily="18"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488">
                <a:tc>
                  <a:txBody>
                    <a:bodyPr/>
                    <a:lstStyle/>
                    <a:p>
                      <a:pPr>
                        <a:lnSpc>
                          <a:spcPct val="107000"/>
                        </a:lnSpc>
                        <a:spcBef>
                          <a:spcPts val="300"/>
                        </a:spcBef>
                        <a:spcAft>
                          <a:spcPts val="0"/>
                        </a:spcAft>
                        <a:tabLst>
                          <a:tab pos="3060700" algn="l"/>
                          <a:tab pos="5311140" algn="l"/>
                        </a:tabLst>
                      </a:pPr>
                      <a:r>
                        <a:rPr lang="en-GB" sz="500" b="1" cap="all">
                          <a:effectLst/>
                          <a:latin typeface="Arial" panose="020B0604020202020204" pitchFamily="34" charset="0"/>
                          <a:ea typeface="Times New Roman" panose="02020603050405020304" pitchFamily="18" charset="0"/>
                        </a:rPr>
                        <a:t>Inquiry element</a:t>
                      </a:r>
                      <a:r>
                        <a:rPr lang="en-GB" sz="700" b="1">
                          <a:effectLst/>
                          <a:latin typeface="Arial" panose="020B0604020202020204" pitchFamily="34" charset="0"/>
                          <a:ea typeface="Times New Roman" panose="02020603050405020304" pitchFamily="18" charset="0"/>
                        </a:rPr>
                        <a:t>	</a:t>
                      </a:r>
                      <a:r>
                        <a:rPr lang="en-GB" sz="700">
                          <a:effectLst/>
                          <a:latin typeface="Arial" panose="020B0604020202020204" pitchFamily="34" charset="0"/>
                          <a:ea typeface="Times New Roman" panose="02020603050405020304" pitchFamily="18" charset="0"/>
                        </a:rPr>
                        <a:t>Activity</a:t>
                      </a:r>
                      <a:r>
                        <a:rPr lang="en-GB" sz="700" b="1">
                          <a:effectLst/>
                          <a:latin typeface="Arial" panose="020B0604020202020204" pitchFamily="34" charset="0"/>
                          <a:ea typeface="Times New Roman" panose="02020603050405020304" pitchFamily="18" charset="0"/>
                        </a:rPr>
                        <a:t>	</a:t>
                      </a:r>
                      <a:r>
                        <a:rPr lang="en-GB" sz="700">
                          <a:effectLst/>
                          <a:latin typeface="Arial" panose="020B0604020202020204" pitchFamily="34" charset="0"/>
                          <a:ea typeface="Times New Roman" panose="02020603050405020304" pitchFamily="18" charset="0"/>
                        </a:rPr>
                        <a:t>Skills</a:t>
                      </a:r>
                      <a:endParaRPr lang="en-GB" sz="800">
                        <a:effectLst/>
                        <a:latin typeface="Times New Roman" panose="02020603050405020304" pitchFamily="18" charset="0"/>
                        <a:ea typeface="Times New Roman" panose="02020603050405020304" pitchFamily="18"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0"/>
                        </a:spcAft>
                        <a:tabLst>
                          <a:tab pos="1980565" algn="l"/>
                          <a:tab pos="4860925" algn="l"/>
                        </a:tabLst>
                      </a:pPr>
                      <a:r>
                        <a:rPr lang="en-GB" sz="500" b="1">
                          <a:effectLst/>
                          <a:latin typeface="Arial" panose="020B0604020202020204" pitchFamily="34" charset="0"/>
                          <a:ea typeface="Times New Roman" panose="02020603050405020304" pitchFamily="18" charset="0"/>
                        </a:rPr>
                        <a:t>ACTIVITY</a:t>
                      </a:r>
                      <a:endParaRPr lang="en-GB" sz="800">
                        <a:effectLst/>
                        <a:latin typeface="Times New Roman" panose="02020603050405020304" pitchFamily="18" charset="0"/>
                        <a:ea typeface="Times New Roman" panose="02020603050405020304" pitchFamily="18"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0"/>
                        </a:spcAft>
                        <a:tabLst>
                          <a:tab pos="1980565" algn="l"/>
                          <a:tab pos="4860925" algn="l"/>
                        </a:tabLst>
                      </a:pPr>
                      <a:r>
                        <a:rPr lang="en-GB" sz="500" b="1">
                          <a:effectLst/>
                          <a:latin typeface="Arial" panose="020B0604020202020204" pitchFamily="34" charset="0"/>
                          <a:ea typeface="Times New Roman" panose="02020603050405020304" pitchFamily="18" charset="0"/>
                        </a:rPr>
                        <a:t>SKILLS</a:t>
                      </a:r>
                      <a:endParaRPr lang="en-GB" sz="800">
                        <a:effectLst/>
                        <a:latin typeface="Times New Roman" panose="02020603050405020304" pitchFamily="18" charset="0"/>
                        <a:ea typeface="Times New Roman" panose="02020603050405020304" pitchFamily="18"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530">
                <a:tc>
                  <a:txBody>
                    <a:bodyPr/>
                    <a:lstStyle/>
                    <a:p>
                      <a:pPr>
                        <a:lnSpc>
                          <a:spcPct val="107000"/>
                        </a:lnSpc>
                        <a:spcBef>
                          <a:spcPts val="300"/>
                        </a:spcBef>
                        <a:spcAft>
                          <a:spcPts val="0"/>
                        </a:spcAft>
                        <a:tabLst>
                          <a:tab pos="3060700" algn="l"/>
                          <a:tab pos="5311140" algn="l"/>
                        </a:tabLst>
                      </a:pPr>
                      <a:r>
                        <a:rPr lang="en-GB" sz="500" b="1">
                          <a:effectLst/>
                          <a:latin typeface="Arial" panose="020B0604020202020204" pitchFamily="34" charset="0"/>
                          <a:ea typeface="Times New Roman" panose="02020603050405020304" pitchFamily="18" charset="0"/>
                        </a:rPr>
                        <a:t>Introduction</a:t>
                      </a:r>
                      <a:endParaRPr lang="en-GB" sz="800">
                        <a:effectLst/>
                        <a:latin typeface="Times New Roman" panose="02020603050405020304" pitchFamily="18" charset="0"/>
                        <a:ea typeface="Times New Roman" panose="02020603050405020304" pitchFamily="18"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Recap rules for P4C, participation, thumbs up, respect opinion of others.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Listening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Bef>
                          <a:spcPts val="300"/>
                        </a:spcBef>
                        <a:spcAft>
                          <a:spcPts val="0"/>
                        </a:spcAft>
                        <a:tabLst>
                          <a:tab pos="1980565" algn="l"/>
                          <a:tab pos="4860925" algn="l"/>
                        </a:tabLst>
                      </a:pPr>
                      <a:r>
                        <a:rPr lang="en-GB" sz="1100" dirty="0">
                          <a:effectLst/>
                          <a:latin typeface="Arial" panose="020B0604020202020204" pitchFamily="34" charset="0"/>
                          <a:ea typeface="Times New Roman" panose="02020603050405020304" pitchFamily="18" charset="0"/>
                          <a:cs typeface="Arial" panose="020B0604020202020204" pitchFamily="34" charset="0"/>
                        </a:rPr>
                        <a:t> </a:t>
                      </a: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530">
                <a:tc>
                  <a:txBody>
                    <a:bodyPr/>
                    <a:lstStyle/>
                    <a:p>
                      <a:pPr>
                        <a:lnSpc>
                          <a:spcPct val="107000"/>
                        </a:lnSpc>
                        <a:spcBef>
                          <a:spcPts val="300"/>
                        </a:spcBef>
                        <a:spcAft>
                          <a:spcPts val="0"/>
                        </a:spcAft>
                        <a:tabLst>
                          <a:tab pos="3060700" algn="l"/>
                          <a:tab pos="5311140" algn="l"/>
                        </a:tabLst>
                      </a:pPr>
                      <a:r>
                        <a:rPr lang="en-GB" sz="500" b="1">
                          <a:effectLst/>
                          <a:latin typeface="Arial" panose="020B0604020202020204" pitchFamily="34" charset="0"/>
                          <a:ea typeface="Times New Roman" panose="02020603050405020304" pitchFamily="18" charset="0"/>
                        </a:rPr>
                        <a:t>Warm-ups</a:t>
                      </a:r>
                      <a:endParaRPr lang="en-GB" sz="800">
                        <a:effectLst/>
                        <a:latin typeface="Times New Roman" panose="02020603050405020304" pitchFamily="18" charset="0"/>
                        <a:ea typeface="Times New Roman" panose="02020603050405020304" pitchFamily="18"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I wonder why… children to volunteer what they wonder about. Other children may answer in one sentence only.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Connecting concepts.</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530">
                <a:tc>
                  <a:txBody>
                    <a:bodyPr/>
                    <a:lstStyle/>
                    <a:p>
                      <a:pPr>
                        <a:lnSpc>
                          <a:spcPct val="107000"/>
                        </a:lnSpc>
                        <a:spcBef>
                          <a:spcPts val="300"/>
                        </a:spcBef>
                        <a:spcAft>
                          <a:spcPts val="0"/>
                        </a:spcAft>
                        <a:tabLst>
                          <a:tab pos="3060700" algn="l"/>
                          <a:tab pos="5311140" algn="l"/>
                        </a:tabLst>
                      </a:pPr>
                      <a:r>
                        <a:rPr lang="en-GB" sz="500" b="1">
                          <a:effectLst/>
                          <a:latin typeface="Arial" panose="020B0604020202020204" pitchFamily="34" charset="0"/>
                          <a:ea typeface="Times New Roman" panose="02020603050405020304" pitchFamily="18" charset="0"/>
                        </a:rPr>
                        <a:t>Grouping</a:t>
                      </a:r>
                      <a:endParaRPr lang="en-GB" sz="800">
                        <a:effectLst/>
                        <a:latin typeface="Times New Roman" panose="02020603050405020304" pitchFamily="18" charset="0"/>
                        <a:ea typeface="Times New Roman" panose="02020603050405020304" pitchFamily="18"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Working in pairs after watching stimulus.</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Working with new partners, collaborative thinking.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530">
                <a:tc>
                  <a:txBody>
                    <a:bodyPr/>
                    <a:lstStyle/>
                    <a:p>
                      <a:pPr>
                        <a:lnSpc>
                          <a:spcPct val="107000"/>
                        </a:lnSpc>
                        <a:spcBef>
                          <a:spcPts val="300"/>
                        </a:spcBef>
                        <a:spcAft>
                          <a:spcPts val="0"/>
                        </a:spcAft>
                        <a:tabLst>
                          <a:tab pos="3060700" algn="l"/>
                          <a:tab pos="5311140" algn="l"/>
                        </a:tabLst>
                      </a:pPr>
                      <a:r>
                        <a:rPr lang="en-GB" sz="500" b="1">
                          <a:effectLst/>
                          <a:latin typeface="Arial" panose="020B0604020202020204" pitchFamily="34" charset="0"/>
                          <a:ea typeface="Times New Roman" panose="02020603050405020304" pitchFamily="18" charset="0"/>
                        </a:rPr>
                        <a:t>Stimulus</a:t>
                      </a:r>
                      <a:endParaRPr lang="en-GB" sz="800">
                        <a:effectLst/>
                        <a:latin typeface="Times New Roman" panose="02020603050405020304" pitchFamily="18" charset="0"/>
                        <a:ea typeface="Times New Roman" panose="02020603050405020304" pitchFamily="18"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Excerpt from Oliver Twist – Food Glorious Food.</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Concept focus, private thinking.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106">
                <a:tc>
                  <a:txBody>
                    <a:bodyPr/>
                    <a:lstStyle/>
                    <a:p>
                      <a:pPr>
                        <a:lnSpc>
                          <a:spcPct val="107000"/>
                        </a:lnSpc>
                        <a:spcBef>
                          <a:spcPts val="300"/>
                        </a:spcBef>
                        <a:spcAft>
                          <a:spcPts val="0"/>
                        </a:spcAft>
                        <a:tabLst>
                          <a:tab pos="3060700" algn="l"/>
                          <a:tab pos="5311140" algn="l"/>
                        </a:tabLst>
                      </a:pPr>
                      <a:r>
                        <a:rPr lang="en-GB" sz="500" b="1">
                          <a:effectLst/>
                          <a:latin typeface="Arial" panose="020B0604020202020204" pitchFamily="34" charset="0"/>
                          <a:ea typeface="Times New Roman" panose="02020603050405020304" pitchFamily="18" charset="0"/>
                        </a:rPr>
                        <a:t>Question making</a:t>
                      </a:r>
                      <a:endParaRPr lang="en-GB" sz="800">
                        <a:effectLst/>
                        <a:latin typeface="Times New Roman" panose="02020603050405020304" pitchFamily="18" charset="0"/>
                        <a:ea typeface="Times New Roman" panose="02020603050405020304" pitchFamily="18"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2 per pair. 		&gt;&gt; 1 question per group of 4</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Creative thinking, negotiation, evaluation.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530">
                <a:tc>
                  <a:txBody>
                    <a:bodyPr/>
                    <a:lstStyle/>
                    <a:p>
                      <a:pPr>
                        <a:lnSpc>
                          <a:spcPct val="107000"/>
                        </a:lnSpc>
                        <a:spcBef>
                          <a:spcPts val="300"/>
                        </a:spcBef>
                        <a:spcAft>
                          <a:spcPts val="0"/>
                        </a:spcAft>
                        <a:tabLst>
                          <a:tab pos="3060700" algn="l"/>
                          <a:tab pos="5311140" algn="l"/>
                        </a:tabLst>
                      </a:pPr>
                      <a:r>
                        <a:rPr lang="en-GB" sz="500" b="1">
                          <a:effectLst/>
                          <a:latin typeface="Arial" panose="020B0604020202020204" pitchFamily="34" charset="0"/>
                          <a:ea typeface="Times New Roman" panose="02020603050405020304" pitchFamily="18" charset="0"/>
                        </a:rPr>
                        <a:t>Question airing</a:t>
                      </a:r>
                      <a:endParaRPr lang="en-GB" sz="800">
                        <a:effectLst/>
                        <a:latin typeface="Times New Roman" panose="02020603050405020304" pitchFamily="18" charset="0"/>
                        <a:ea typeface="Times New Roman" panose="02020603050405020304" pitchFamily="18"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Questions appreciation, open questions? Closed questions?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Bef>
                          <a:spcPts val="300"/>
                        </a:spcBef>
                        <a:spcAft>
                          <a:spcPts val="0"/>
                        </a:spcAft>
                        <a:tabLst>
                          <a:tab pos="1980565" algn="l"/>
                          <a:tab pos="4860925" algn="l"/>
                        </a:tabLst>
                      </a:pPr>
                      <a:r>
                        <a:rPr lang="en-GB" sz="1100" dirty="0">
                          <a:effectLst/>
                          <a:latin typeface="Arial" panose="020B0604020202020204" pitchFamily="34" charset="0"/>
                          <a:ea typeface="Times New Roman" panose="02020603050405020304" pitchFamily="18" charset="0"/>
                          <a:cs typeface="Arial" panose="020B0604020202020204" pitchFamily="34" charset="0"/>
                        </a:rPr>
                        <a:t> </a:t>
                      </a: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Critical thinking, evaluation.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530">
                <a:tc>
                  <a:txBody>
                    <a:bodyPr/>
                    <a:lstStyle/>
                    <a:p>
                      <a:pPr>
                        <a:lnSpc>
                          <a:spcPct val="107000"/>
                        </a:lnSpc>
                        <a:spcBef>
                          <a:spcPts val="300"/>
                        </a:spcBef>
                        <a:spcAft>
                          <a:spcPts val="0"/>
                        </a:spcAft>
                        <a:tabLst>
                          <a:tab pos="3060700" algn="l"/>
                          <a:tab pos="5311140" algn="l"/>
                        </a:tabLst>
                      </a:pPr>
                      <a:r>
                        <a:rPr lang="en-GB" sz="500" b="1">
                          <a:effectLst/>
                          <a:latin typeface="Arial" panose="020B0604020202020204" pitchFamily="34" charset="0"/>
                          <a:ea typeface="Times New Roman" panose="02020603050405020304" pitchFamily="18" charset="0"/>
                        </a:rPr>
                        <a:t>Question choosing</a:t>
                      </a:r>
                      <a:endParaRPr lang="en-GB" sz="800">
                        <a:effectLst/>
                        <a:latin typeface="Times New Roman" panose="02020603050405020304" pitchFamily="18" charset="0"/>
                        <a:ea typeface="Times New Roman" panose="02020603050405020304" pitchFamily="18"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Open ‘</a:t>
                      </a:r>
                      <a:r>
                        <a:rPr lang="en-GB" sz="1100" dirty="0" err="1">
                          <a:solidFill>
                            <a:srgbClr val="4F81BD"/>
                          </a:solidFill>
                          <a:effectLst/>
                          <a:latin typeface="Arial" panose="020B0604020202020204" pitchFamily="34" charset="0"/>
                          <a:ea typeface="Times New Roman" panose="02020603050405020304" pitchFamily="18" charset="0"/>
                          <a:cs typeface="Arial" panose="020B0604020202020204" pitchFamily="34" charset="0"/>
                        </a:rPr>
                        <a:t>omnivote</a:t>
                      </a: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 Lay questions on the floor and vote with feet.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Choosing, evaluation</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530">
                <a:tc>
                  <a:txBody>
                    <a:bodyPr/>
                    <a:lstStyle/>
                    <a:p>
                      <a:pPr>
                        <a:lnSpc>
                          <a:spcPct val="107000"/>
                        </a:lnSpc>
                        <a:spcBef>
                          <a:spcPts val="300"/>
                        </a:spcBef>
                        <a:spcAft>
                          <a:spcPts val="0"/>
                        </a:spcAft>
                        <a:tabLst>
                          <a:tab pos="3060700" algn="l"/>
                          <a:tab pos="5311140" algn="l"/>
                        </a:tabLst>
                      </a:pPr>
                      <a:r>
                        <a:rPr lang="en-GB" sz="500" b="1">
                          <a:effectLst/>
                          <a:latin typeface="Arial" panose="020B0604020202020204" pitchFamily="34" charset="0"/>
                          <a:ea typeface="Times New Roman" panose="02020603050405020304" pitchFamily="18" charset="0"/>
                        </a:rPr>
                        <a:t>Dialogue</a:t>
                      </a:r>
                      <a:endParaRPr lang="en-GB" sz="800">
                        <a:effectLst/>
                        <a:latin typeface="Times New Roman" panose="02020603050405020304" pitchFamily="18" charset="0"/>
                        <a:ea typeface="Times New Roman" panose="02020603050405020304" pitchFamily="18"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Focus on building, following on.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Caring, thinking, memory, connecting concepts.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530">
                <a:tc>
                  <a:txBody>
                    <a:bodyPr/>
                    <a:lstStyle/>
                    <a:p>
                      <a:pPr>
                        <a:lnSpc>
                          <a:spcPct val="107000"/>
                        </a:lnSpc>
                        <a:spcBef>
                          <a:spcPts val="300"/>
                        </a:spcBef>
                        <a:spcAft>
                          <a:spcPts val="0"/>
                        </a:spcAft>
                        <a:tabLst>
                          <a:tab pos="3060700" algn="l"/>
                          <a:tab pos="5311140" algn="l"/>
                        </a:tabLst>
                      </a:pPr>
                      <a:r>
                        <a:rPr lang="en-GB" sz="500" b="1">
                          <a:effectLst/>
                          <a:latin typeface="Arial" panose="020B0604020202020204" pitchFamily="34" charset="0"/>
                          <a:ea typeface="Times New Roman" panose="02020603050405020304" pitchFamily="18" charset="0"/>
                        </a:rPr>
                        <a:t>Last words</a:t>
                      </a:r>
                      <a:endParaRPr lang="en-GB" sz="800">
                        <a:effectLst/>
                        <a:latin typeface="Times New Roman" panose="02020603050405020304" pitchFamily="18" charset="0"/>
                        <a:ea typeface="Times New Roman" panose="02020603050405020304" pitchFamily="18"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Pass Sully.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Reflection, listening, turn-taking.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112">
                <a:tc>
                  <a:txBody>
                    <a:bodyPr/>
                    <a:lstStyle/>
                    <a:p>
                      <a:pPr>
                        <a:lnSpc>
                          <a:spcPct val="107000"/>
                        </a:lnSpc>
                        <a:spcBef>
                          <a:spcPts val="300"/>
                        </a:spcBef>
                        <a:spcAft>
                          <a:spcPts val="0"/>
                        </a:spcAft>
                        <a:tabLst>
                          <a:tab pos="3060700" algn="l"/>
                          <a:tab pos="5311140" algn="l"/>
                        </a:tabLst>
                      </a:pPr>
                      <a:r>
                        <a:rPr lang="en-GB" sz="500" b="1">
                          <a:effectLst/>
                          <a:latin typeface="Arial" panose="020B0604020202020204" pitchFamily="34" charset="0"/>
                          <a:ea typeface="Times New Roman" panose="02020603050405020304" pitchFamily="18" charset="0"/>
                        </a:rPr>
                        <a:t>Process reflection</a:t>
                      </a:r>
                      <a:endParaRPr lang="en-GB" sz="800">
                        <a:effectLst/>
                        <a:latin typeface="Times New Roman" panose="02020603050405020304" pitchFamily="18" charset="0"/>
                        <a:ea typeface="Times New Roman" panose="02020603050405020304" pitchFamily="18"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Examples of good listening, values of good listening.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Bef>
                          <a:spcPts val="300"/>
                        </a:spcBef>
                        <a:spcAft>
                          <a:spcPts val="0"/>
                        </a:spcAft>
                        <a:tabLst>
                          <a:tab pos="1980565" algn="l"/>
                          <a:tab pos="4860925" algn="l"/>
                        </a:tabLst>
                      </a:pP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0"/>
                        </a:spcAft>
                        <a:tabLst>
                          <a:tab pos="1980565" algn="l"/>
                          <a:tab pos="4860925" algn="l"/>
                        </a:tabLst>
                      </a:pPr>
                      <a:r>
                        <a:rPr lang="en-GB" sz="1100" dirty="0">
                          <a:solidFill>
                            <a:srgbClr val="4F81BD"/>
                          </a:solidFill>
                          <a:effectLst/>
                          <a:latin typeface="Arial" panose="020B0604020202020204" pitchFamily="34" charset="0"/>
                          <a:ea typeface="Times New Roman" panose="02020603050405020304" pitchFamily="18" charset="0"/>
                          <a:cs typeface="Arial" panose="020B0604020202020204" pitchFamily="34" charset="0"/>
                        </a:rPr>
                        <a:t>Evaluation.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8260">
                <a:tc gridSpan="3">
                  <a:txBody>
                    <a:bodyPr/>
                    <a:lstStyle/>
                    <a:p>
                      <a:pPr algn="ctr">
                        <a:lnSpc>
                          <a:spcPct val="107000"/>
                        </a:lnSpc>
                        <a:spcBef>
                          <a:spcPts val="300"/>
                        </a:spcBef>
                        <a:spcAft>
                          <a:spcPts val="0"/>
                        </a:spcAft>
                        <a:tabLst>
                          <a:tab pos="1980565" algn="l"/>
                          <a:tab pos="4860925" algn="l"/>
                        </a:tabLst>
                      </a:pPr>
                      <a:r>
                        <a:rPr lang="en-GB" sz="500" b="1" dirty="0">
                          <a:effectLst/>
                          <a:latin typeface="Arial" panose="020B0604020202020204" pitchFamily="34" charset="0"/>
                          <a:ea typeface="Times New Roman" panose="02020603050405020304" pitchFamily="18" charset="0"/>
                        </a:rPr>
                        <a:t>NOTES</a:t>
                      </a:r>
                      <a:endParaRPr lang="en-GB" sz="800" dirty="0">
                        <a:effectLst/>
                        <a:latin typeface="Times New Roman" panose="02020603050405020304" pitchFamily="18" charset="0"/>
                        <a:ea typeface="Times New Roman" panose="02020603050405020304" pitchFamily="18" charset="0"/>
                      </a:endParaRPr>
                    </a:p>
                    <a:p>
                      <a:pPr>
                        <a:lnSpc>
                          <a:spcPct val="107000"/>
                        </a:lnSpc>
                        <a:spcBef>
                          <a:spcPts val="300"/>
                        </a:spcBef>
                        <a:spcAft>
                          <a:spcPts val="0"/>
                        </a:spcAft>
                        <a:tabLst>
                          <a:tab pos="1980565" algn="l"/>
                          <a:tab pos="4860925" algn="l"/>
                        </a:tabLst>
                      </a:pPr>
                      <a:r>
                        <a:rPr lang="en-GB" sz="700" b="1" dirty="0">
                          <a:effectLst/>
                          <a:latin typeface="Arial" panose="020B0604020202020204" pitchFamily="34" charset="0"/>
                          <a:ea typeface="Times New Roman" panose="02020603050405020304" pitchFamily="18" charset="0"/>
                        </a:rPr>
                        <a:t>Retrospective: </a:t>
                      </a:r>
                      <a:endParaRPr lang="en-GB" sz="800" dirty="0">
                        <a:effectLst/>
                        <a:latin typeface="Times New Roman" panose="02020603050405020304" pitchFamily="18" charset="0"/>
                        <a:ea typeface="Times New Roman" panose="02020603050405020304" pitchFamily="18" charset="0"/>
                      </a:endParaRPr>
                    </a:p>
                    <a:p>
                      <a:pPr>
                        <a:lnSpc>
                          <a:spcPct val="107000"/>
                        </a:lnSpc>
                        <a:spcBef>
                          <a:spcPts val="300"/>
                        </a:spcBef>
                        <a:spcAft>
                          <a:spcPts val="0"/>
                        </a:spcAft>
                        <a:tabLst>
                          <a:tab pos="1980565" algn="l"/>
                          <a:tab pos="4860925" algn="l"/>
                        </a:tabLst>
                      </a:pPr>
                      <a:r>
                        <a:rPr lang="en-GB" sz="700" b="1" dirty="0">
                          <a:effectLst/>
                          <a:latin typeface="Arial" panose="020B0604020202020204" pitchFamily="34" charset="0"/>
                          <a:ea typeface="Times New Roman" panose="02020603050405020304" pitchFamily="18" charset="0"/>
                        </a:rPr>
                        <a:t>Children choose question, ‘Why are humans selfish?’</a:t>
                      </a:r>
                      <a:endParaRPr lang="en-GB" sz="800" dirty="0">
                        <a:effectLst/>
                        <a:latin typeface="Times New Roman" panose="02020603050405020304" pitchFamily="18" charset="0"/>
                        <a:ea typeface="Times New Roman" panose="02020603050405020304" pitchFamily="18" charset="0"/>
                      </a:endParaRPr>
                    </a:p>
                    <a:p>
                      <a:pPr>
                        <a:lnSpc>
                          <a:spcPct val="107000"/>
                        </a:lnSpc>
                        <a:spcBef>
                          <a:spcPts val="300"/>
                        </a:spcBef>
                        <a:spcAft>
                          <a:spcPts val="0"/>
                        </a:spcAft>
                        <a:tabLst>
                          <a:tab pos="1980565" algn="l"/>
                          <a:tab pos="4860925" algn="l"/>
                        </a:tabLst>
                      </a:pPr>
                      <a:r>
                        <a:rPr lang="en-GB" sz="700" b="1" dirty="0">
                          <a:effectLst/>
                          <a:latin typeface="Arial" panose="020B0604020202020204" pitchFamily="34" charset="0"/>
                          <a:ea typeface="Times New Roman" panose="02020603050405020304" pitchFamily="18" charset="0"/>
                        </a:rPr>
                        <a:t>Dialogue included looking at scale of selfishness, are all selfish acts bad? Which ones are good? Led to whether selfishness is inherent. Then nature v nurture. Children then began to discuss current political agenda leading to the question; ‘do wealthy people have a moral obligation to look after (give money to) poorer people? Excellent topical discussion. Surprisingly 80% children were dispassionate and seemingly lacking empathy. They overwhelmingly felt that the position poor people find themselves in is of their own fault.  However, this mode of thinking could easily be interpreted as having an industrious nature! </a:t>
                      </a:r>
                      <a:endParaRPr lang="en-GB" sz="800" dirty="0">
                        <a:effectLst/>
                        <a:latin typeface="Times New Roman" panose="02020603050405020304" pitchFamily="18" charset="0"/>
                        <a:ea typeface="Times New Roman" panose="02020603050405020304" pitchFamily="18" charset="0"/>
                      </a:endParaRPr>
                    </a:p>
                  </a:txBody>
                  <a:tcPr marL="46602" marR="4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205194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843677"/>
            <a:ext cx="6096000" cy="5170646"/>
          </a:xfrm>
          <a:prstGeom prst="rect">
            <a:avLst/>
          </a:prstGeom>
        </p:spPr>
        <p:txBody>
          <a:bodyPr>
            <a:spAutoFit/>
          </a:bodyPr>
          <a:lstStyle/>
          <a:p>
            <a:pPr algn="just">
              <a:spcAft>
                <a:spcPts val="0"/>
              </a:spcAft>
            </a:pPr>
            <a:r>
              <a:rPr lang="en-GB" sz="2400" b="1" dirty="0">
                <a:latin typeface="Calibri" panose="020F0502020204030204" pitchFamily="34" charset="0"/>
                <a:ea typeface="Times New Roman" panose="02020603050405020304" pitchFamily="18" charset="0"/>
              </a:rPr>
              <a:t>What pupils say about Open Futures …</a:t>
            </a:r>
            <a:endParaRPr lang="en-GB" sz="2000" dirty="0">
              <a:latin typeface="Times New Roman" panose="02020603050405020304" pitchFamily="18" charset="0"/>
              <a:ea typeface="Times New Roman" panose="02020603050405020304" pitchFamily="18" charset="0"/>
            </a:endParaRPr>
          </a:p>
          <a:p>
            <a:pPr marL="457200" algn="just">
              <a:spcAft>
                <a:spcPts val="0"/>
              </a:spcAft>
            </a:pPr>
            <a:r>
              <a:rPr lang="en-GB" i="1" dirty="0">
                <a:solidFill>
                  <a:srgbClr val="00B050"/>
                </a:solidFill>
                <a:latin typeface="Calibri" panose="020F0502020204030204" pitchFamily="34" charset="0"/>
                <a:ea typeface="Times New Roman" panose="02020603050405020304" pitchFamily="18" charset="0"/>
              </a:rPr>
              <a:t>It gets you more involved, you get messy and you get to choose more.</a:t>
            </a:r>
            <a:endParaRPr lang="en-GB" sz="2000" dirty="0">
              <a:latin typeface="Times New Roman" panose="02020603050405020304" pitchFamily="18" charset="0"/>
              <a:ea typeface="Times New Roman" panose="02020603050405020304" pitchFamily="18" charset="0"/>
            </a:endParaRPr>
          </a:p>
          <a:p>
            <a:pPr marL="457200" algn="just">
              <a:spcAft>
                <a:spcPts val="0"/>
              </a:spcAft>
            </a:pPr>
            <a:r>
              <a:rPr lang="en-GB" b="1" dirty="0">
                <a:latin typeface="Calibri" panose="020F0502020204030204" pitchFamily="34"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marL="457200" algn="just">
              <a:spcAft>
                <a:spcPts val="0"/>
              </a:spcAft>
            </a:pPr>
            <a:r>
              <a:rPr lang="en-GB" i="1" dirty="0">
                <a:solidFill>
                  <a:srgbClr val="00B050"/>
                </a:solidFill>
                <a:latin typeface="Calibri" panose="020F0502020204030204" pitchFamily="34" charset="0"/>
                <a:ea typeface="Times New Roman" panose="02020603050405020304" pitchFamily="18" charset="0"/>
              </a:rPr>
              <a:t>My Granddad applied to do the allotment and now I can help him.</a:t>
            </a:r>
            <a:endParaRPr lang="en-GB" sz="2000" dirty="0">
              <a:latin typeface="Times New Roman" panose="02020603050405020304" pitchFamily="18" charset="0"/>
              <a:ea typeface="Times New Roman" panose="02020603050405020304" pitchFamily="18" charset="0"/>
            </a:endParaRPr>
          </a:p>
          <a:p>
            <a:pPr marL="457200" algn="just">
              <a:spcAft>
                <a:spcPts val="0"/>
              </a:spcAft>
            </a:pPr>
            <a:r>
              <a:rPr lang="en-GB" i="1" dirty="0">
                <a:solidFill>
                  <a:srgbClr val="00B050"/>
                </a:solidFill>
                <a:latin typeface="Calibri" panose="020F0502020204030204" pitchFamily="34"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marL="457200" algn="just">
              <a:spcAft>
                <a:spcPts val="0"/>
              </a:spcAft>
            </a:pPr>
            <a:r>
              <a:rPr lang="en-GB" i="1" dirty="0">
                <a:solidFill>
                  <a:srgbClr val="FF0000"/>
                </a:solidFill>
                <a:latin typeface="Calibri" panose="020F0502020204030204" pitchFamily="34" charset="0"/>
                <a:ea typeface="Times New Roman" panose="02020603050405020304" pitchFamily="18" charset="0"/>
              </a:rPr>
              <a:t>We get to make things I didn’t know about and also get to do things I’m not allowed to do at home … we made potato salad, I hadn’t heard of that before</a:t>
            </a:r>
            <a:r>
              <a:rPr lang="en-GB" b="1" dirty="0">
                <a:solidFill>
                  <a:srgbClr val="FF0000"/>
                </a:solidFill>
                <a:latin typeface="Calibri" panose="020F0502020204030204" pitchFamily="34" charset="0"/>
                <a:ea typeface="Times New Roman" panose="02020603050405020304" pitchFamily="18" charset="0"/>
              </a:rPr>
              <a:t>.</a:t>
            </a:r>
            <a:endParaRPr lang="en-GB" sz="2000" dirty="0">
              <a:latin typeface="Times New Roman" panose="02020603050405020304" pitchFamily="18" charset="0"/>
              <a:ea typeface="Times New Roman" panose="02020603050405020304" pitchFamily="18" charset="0"/>
            </a:endParaRPr>
          </a:p>
          <a:p>
            <a:pPr marL="457200" algn="just">
              <a:spcAft>
                <a:spcPts val="0"/>
              </a:spcAft>
            </a:pPr>
            <a:r>
              <a:rPr lang="en-GB" b="1" dirty="0">
                <a:latin typeface="Calibri" panose="020F0502020204030204" pitchFamily="34"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marL="457200" algn="just">
              <a:spcAft>
                <a:spcPts val="0"/>
              </a:spcAft>
            </a:pPr>
            <a:r>
              <a:rPr lang="en-GB" i="1" dirty="0">
                <a:solidFill>
                  <a:srgbClr val="FF0000"/>
                </a:solidFill>
                <a:latin typeface="Calibri" panose="020F0502020204030204" pitchFamily="34" charset="0"/>
                <a:ea typeface="Times New Roman" panose="02020603050405020304" pitchFamily="18" charset="0"/>
              </a:rPr>
              <a:t>You can take it home and show your family and then do it at home.</a:t>
            </a:r>
            <a:endParaRPr lang="en-GB" sz="2000" dirty="0">
              <a:latin typeface="Times New Roman" panose="02020603050405020304" pitchFamily="18" charset="0"/>
              <a:ea typeface="Times New Roman" panose="02020603050405020304" pitchFamily="18" charset="0"/>
            </a:endParaRPr>
          </a:p>
          <a:p>
            <a:pPr algn="just">
              <a:spcAft>
                <a:spcPts val="0"/>
              </a:spcAft>
            </a:pPr>
            <a:r>
              <a:rPr lang="en-GB" b="1" dirty="0">
                <a:latin typeface="Calibri" panose="020F0502020204030204" pitchFamily="34"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marL="457200" algn="just">
              <a:spcAft>
                <a:spcPts val="0"/>
              </a:spcAft>
            </a:pPr>
            <a:r>
              <a:rPr lang="en-GB" i="1" dirty="0">
                <a:solidFill>
                  <a:srgbClr val="0070C0"/>
                </a:solidFill>
                <a:latin typeface="Calibri" panose="020F0502020204030204" pitchFamily="34" charset="0"/>
                <a:ea typeface="Times New Roman" panose="02020603050405020304" pitchFamily="18" charset="0"/>
              </a:rPr>
              <a:t>We filmed each other when we were learning about the Vikings, then I filmed my sister at home.</a:t>
            </a:r>
            <a:endParaRPr lang="en-GB" sz="2000" dirty="0">
              <a:latin typeface="Times New Roman" panose="02020603050405020304" pitchFamily="18" charset="0"/>
              <a:ea typeface="Times New Roman" panose="02020603050405020304" pitchFamily="18" charset="0"/>
            </a:endParaRPr>
          </a:p>
          <a:p>
            <a:pPr algn="just">
              <a:spcAft>
                <a:spcPts val="0"/>
              </a:spcAft>
            </a:pPr>
            <a:r>
              <a:rPr lang="en-GB" b="1" dirty="0">
                <a:latin typeface="Calibri" panose="020F0502020204030204" pitchFamily="34"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marL="457200" algn="just">
              <a:spcAft>
                <a:spcPts val="0"/>
              </a:spcAft>
            </a:pPr>
            <a:r>
              <a:rPr lang="en-GB" i="1" dirty="0">
                <a:solidFill>
                  <a:srgbClr val="FFC000"/>
                </a:solidFill>
                <a:latin typeface="Calibri" panose="020F0502020204030204" pitchFamily="34" charset="0"/>
                <a:ea typeface="Times New Roman" panose="02020603050405020304" pitchFamily="18" charset="0"/>
              </a:rPr>
              <a:t>I like </a:t>
            </a:r>
            <a:r>
              <a:rPr lang="en-GB" i="1" dirty="0" err="1">
                <a:solidFill>
                  <a:srgbClr val="FFC000"/>
                </a:solidFill>
                <a:latin typeface="Calibri" panose="020F0502020204030204" pitchFamily="34" charset="0"/>
                <a:ea typeface="Times New Roman" panose="02020603050405020304" pitchFamily="18" charset="0"/>
              </a:rPr>
              <a:t>askit</a:t>
            </a:r>
            <a:r>
              <a:rPr lang="en-GB" i="1">
                <a:solidFill>
                  <a:srgbClr val="FFC000"/>
                </a:solidFill>
                <a:latin typeface="Calibri" panose="020F0502020204030204" pitchFamily="34" charset="0"/>
                <a:ea typeface="Times New Roman" panose="02020603050405020304" pitchFamily="18" charset="0"/>
              </a:rPr>
              <a:t> because you get information but it’s confusing.</a:t>
            </a:r>
            <a:endParaRPr lang="en-GB" sz="2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850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1882" y="502276"/>
            <a:ext cx="7671515" cy="5753636"/>
          </a:xfrm>
          <a:prstGeom prst="rect">
            <a:avLst/>
          </a:prstGeom>
        </p:spPr>
      </p:pic>
    </p:spTree>
    <p:extLst>
      <p:ext uri="{BB962C8B-B14F-4D97-AF65-F5344CB8AC3E}">
        <p14:creationId xmlns:p14="http://schemas.microsoft.com/office/powerpoint/2010/main" val="1082836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762</Words>
  <Application>Microsoft Macintosh PowerPoint</Application>
  <PresentationFormat>Custom</PresentationFormat>
  <Paragraphs>150</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Document</vt:lpstr>
      <vt:lpstr>The Impact of Open Futures</vt:lpstr>
      <vt:lpstr>PowerPoint Presentation</vt:lpstr>
      <vt:lpstr>PowerPoint Presentation</vt:lpstr>
      <vt:lpstr>PowerPoint Presentation</vt:lpstr>
      <vt:lpstr>Fitting the Four Strands into a crowded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Chiltern Primary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Open Futures</dc:title>
  <dc:creator>Lynne Clarke</dc:creator>
  <cp:lastModifiedBy>Anna Hodgson</cp:lastModifiedBy>
  <cp:revision>22</cp:revision>
  <dcterms:created xsi:type="dcterms:W3CDTF">2015-04-20T07:40:41Z</dcterms:created>
  <dcterms:modified xsi:type="dcterms:W3CDTF">2015-05-13T13:23:04Z</dcterms:modified>
</cp:coreProperties>
</file>